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348" r:id="rId2"/>
    <p:sldId id="276" r:id="rId3"/>
    <p:sldId id="320" r:id="rId4"/>
    <p:sldId id="321" r:id="rId5"/>
    <p:sldId id="322" r:id="rId6"/>
    <p:sldId id="323" r:id="rId7"/>
    <p:sldId id="324" r:id="rId8"/>
    <p:sldId id="326" r:id="rId9"/>
    <p:sldId id="354" r:id="rId10"/>
    <p:sldId id="325" r:id="rId11"/>
    <p:sldId id="375" r:id="rId12"/>
    <p:sldId id="331" r:id="rId13"/>
    <p:sldId id="332" r:id="rId14"/>
    <p:sldId id="333" r:id="rId15"/>
    <p:sldId id="351" r:id="rId16"/>
    <p:sldId id="370" r:id="rId17"/>
    <p:sldId id="373" r:id="rId18"/>
    <p:sldId id="372" r:id="rId19"/>
    <p:sldId id="336" r:id="rId20"/>
    <p:sldId id="350" r:id="rId21"/>
    <p:sldId id="335" r:id="rId22"/>
    <p:sldId id="369" r:id="rId23"/>
    <p:sldId id="338" r:id="rId24"/>
    <p:sldId id="339" r:id="rId25"/>
    <p:sldId id="329" r:id="rId26"/>
    <p:sldId id="371" r:id="rId27"/>
    <p:sldId id="347" r:id="rId28"/>
    <p:sldId id="340" r:id="rId29"/>
    <p:sldId id="309" r:id="rId30"/>
  </p:sldIdLst>
  <p:sldSz cx="9144000" cy="5143500" type="screen16x9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Osaka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57">
          <p15:clr>
            <a:srgbClr val="A4A3A4"/>
          </p15:clr>
        </p15:guide>
        <p15:guide id="2" pos="1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EC0"/>
    <a:srgbClr val="FC9804"/>
    <a:srgbClr val="9796D2"/>
    <a:srgbClr val="215549"/>
    <a:srgbClr val="C22DB9"/>
    <a:srgbClr val="4EC1EA"/>
    <a:srgbClr val="94A8CD"/>
    <a:srgbClr val="9AC283"/>
    <a:srgbClr val="DB4C8E"/>
    <a:srgbClr val="5CB1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8" autoAdjust="0"/>
  </p:normalViewPr>
  <p:slideViewPr>
    <p:cSldViewPr>
      <p:cViewPr varScale="1">
        <p:scale>
          <a:sx n="82" d="100"/>
          <a:sy n="82" d="100"/>
        </p:scale>
        <p:origin x="-762" y="-90"/>
      </p:cViewPr>
      <p:guideLst>
        <p:guide orient="horz" pos="657"/>
        <p:guide pos="1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9A5C22-629C-4FE7-ACA3-5DD41988217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9E45CB6-4270-437B-A70B-F198A214E78C}">
      <dgm:prSet phldrT="[Text]"/>
      <dgm:spPr>
        <a:xfrm>
          <a:off x="1528688" y="777686"/>
          <a:ext cx="1452729" cy="1036915"/>
        </a:xfrm>
        <a:prstGeom prst="roundRect">
          <a:avLst/>
        </a:prstGeom>
        <a:solidFill>
          <a:srgbClr val="B4040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 data incident takes place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F8EDB16-2B4B-48CB-A376-8F82625E162F}" type="parTrans" cxnId="{A49CA724-FA79-48B9-BA11-672006D808D8}">
      <dgm:prSet/>
      <dgm:spPr/>
      <dgm:t>
        <a:bodyPr/>
        <a:lstStyle/>
        <a:p>
          <a:endParaRPr lang="en-GB"/>
        </a:p>
      </dgm:t>
    </dgm:pt>
    <dgm:pt modelId="{C600FBBC-166D-4688-A2BB-2961BEE7AF78}" type="sibTrans" cxnId="{A49CA724-FA79-48B9-BA11-672006D808D8}">
      <dgm:prSet/>
      <dgm:spPr/>
      <dgm:t>
        <a:bodyPr/>
        <a:lstStyle/>
        <a:p>
          <a:endParaRPr lang="en-GB"/>
        </a:p>
      </dgm:t>
    </dgm:pt>
    <dgm:pt modelId="{CC9A4A0A-C84D-4C95-B658-311E1E919CFE}">
      <dgm:prSet phldrT="[Text]"/>
      <dgm:spPr>
        <a:xfrm>
          <a:off x="3054054" y="777686"/>
          <a:ext cx="1452729" cy="1036915"/>
        </a:xfrm>
        <a:prstGeom prst="roundRect">
          <a:avLst/>
        </a:prstGeom>
        <a:solidFill>
          <a:srgbClr val="005E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Notify the IG team about the incident </a:t>
          </a:r>
        </a:p>
        <a:p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E6D4682F-522D-45FE-BC8A-31C0EC379940}" type="parTrans" cxnId="{87498F40-4D12-4D9D-8950-892412D00A62}">
      <dgm:prSet/>
      <dgm:spPr/>
      <dgm:t>
        <a:bodyPr/>
        <a:lstStyle/>
        <a:p>
          <a:endParaRPr lang="en-GB"/>
        </a:p>
      </dgm:t>
    </dgm:pt>
    <dgm:pt modelId="{EDFBBE90-F752-4F91-BF30-7D30CA0B5345}" type="sibTrans" cxnId="{87498F40-4D12-4D9D-8950-892412D00A62}">
      <dgm:prSet/>
      <dgm:spPr/>
      <dgm:t>
        <a:bodyPr/>
        <a:lstStyle/>
        <a:p>
          <a:endParaRPr lang="en-GB"/>
        </a:p>
      </dgm:t>
    </dgm:pt>
    <dgm:pt modelId="{8BAF4D59-26D4-44DC-8780-584E5C70D042}">
      <dgm:prSet phldrT="[Text]"/>
      <dgm:spPr>
        <a:xfrm>
          <a:off x="4579420" y="777686"/>
          <a:ext cx="1452729" cy="1036915"/>
        </a:xfrm>
        <a:prstGeom prst="roundRect">
          <a:avLst/>
        </a:prstGeom>
        <a:solidFill>
          <a:srgbClr val="005E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 your notification you should include when, where and what business activity you were conducting when it happened.</a:t>
          </a:r>
        </a:p>
      </dgm:t>
    </dgm:pt>
    <dgm:pt modelId="{85EA7DF6-EAD2-4C64-B29A-4535CD1A6796}" type="parTrans" cxnId="{62CA41BC-434F-4D63-BBA1-CB34B6ABFA1A}">
      <dgm:prSet/>
      <dgm:spPr/>
      <dgm:t>
        <a:bodyPr/>
        <a:lstStyle/>
        <a:p>
          <a:endParaRPr lang="en-GB"/>
        </a:p>
      </dgm:t>
    </dgm:pt>
    <dgm:pt modelId="{76561972-4A74-4578-92CE-EE9584C424FD}" type="sibTrans" cxnId="{62CA41BC-434F-4D63-BBA1-CB34B6ABFA1A}">
      <dgm:prSet/>
      <dgm:spPr/>
      <dgm:t>
        <a:bodyPr/>
        <a:lstStyle/>
        <a:p>
          <a:endParaRPr lang="en-GB"/>
        </a:p>
      </dgm:t>
    </dgm:pt>
    <dgm:pt modelId="{E21B1BFC-1D42-4A4C-B1F0-DBE9DBC3F013}">
      <dgm:prSet/>
      <dgm:spPr>
        <a:xfrm>
          <a:off x="3322" y="777686"/>
          <a:ext cx="1452729" cy="1036915"/>
        </a:xfrm>
        <a:prstGeom prst="roundRect">
          <a:avLst/>
        </a:prstGeom>
        <a:solidFill>
          <a:srgbClr val="005E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Read TRFT IT Acceptable Use policy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B7BB11A-9E8D-4A22-926F-6E01C869C275}" type="parTrans" cxnId="{5C20F942-28F0-4CE0-A2D6-E11E5C27BACE}">
      <dgm:prSet/>
      <dgm:spPr/>
      <dgm:t>
        <a:bodyPr/>
        <a:lstStyle/>
        <a:p>
          <a:endParaRPr lang="en-GB"/>
        </a:p>
      </dgm:t>
    </dgm:pt>
    <dgm:pt modelId="{81CA9F23-8AAE-4097-A606-7E09E4101E30}" type="sibTrans" cxnId="{5C20F942-28F0-4CE0-A2D6-E11E5C27BACE}">
      <dgm:prSet/>
      <dgm:spPr/>
      <dgm:t>
        <a:bodyPr/>
        <a:lstStyle/>
        <a:p>
          <a:endParaRPr lang="en-GB"/>
        </a:p>
      </dgm:t>
    </dgm:pt>
    <dgm:pt modelId="{BF6CDA48-9859-4C71-A6B9-747DDF4EA623}">
      <dgm:prSet/>
      <dgm:spPr>
        <a:xfrm>
          <a:off x="6104786" y="777686"/>
          <a:ext cx="1452729" cy="1036915"/>
        </a:xfrm>
        <a:prstGeom prst="roundRect">
          <a:avLst/>
        </a:prstGeom>
        <a:solidFill>
          <a:srgbClr val="005E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GB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Near misses where data was nearly lost or where there was nearly a breach should also be reported.</a:t>
          </a:r>
          <a:endParaRPr lang="en-GB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98072636-E759-42A7-A5D4-9F21D85307E7}" type="parTrans" cxnId="{877450E3-9601-460F-A028-9BDDB2B90E21}">
      <dgm:prSet/>
      <dgm:spPr/>
      <dgm:t>
        <a:bodyPr/>
        <a:lstStyle/>
        <a:p>
          <a:endParaRPr lang="en-GB"/>
        </a:p>
      </dgm:t>
    </dgm:pt>
    <dgm:pt modelId="{48C9ED83-6ECE-4902-97D2-531CDD0207C6}" type="sibTrans" cxnId="{877450E3-9601-460F-A028-9BDDB2B90E21}">
      <dgm:prSet/>
      <dgm:spPr/>
      <dgm:t>
        <a:bodyPr/>
        <a:lstStyle/>
        <a:p>
          <a:endParaRPr lang="en-GB"/>
        </a:p>
      </dgm:t>
    </dgm:pt>
    <dgm:pt modelId="{EBDE2783-81E9-4D6A-9D8E-2717CE2E7C26}" type="pres">
      <dgm:prSet presAssocID="{109A5C22-629C-4FE7-ACA3-5DD419882170}" presName="CompostProcess" presStyleCnt="0">
        <dgm:presLayoutVars>
          <dgm:dir/>
          <dgm:resizeHandles val="exact"/>
        </dgm:presLayoutVars>
      </dgm:prSet>
      <dgm:spPr/>
    </dgm:pt>
    <dgm:pt modelId="{CC67AB5C-EA3E-40B2-A482-8FAFDD1BF7FE}" type="pres">
      <dgm:prSet presAssocID="{109A5C22-629C-4FE7-ACA3-5DD419882170}" presName="arrow" presStyleLbl="bgShp" presStyleIdx="0" presStyleCnt="1" custLinFactNeighborX="1131" custLinFactNeighborY="113"/>
      <dgm:spPr>
        <a:xfrm>
          <a:off x="639749" y="0"/>
          <a:ext cx="6426713" cy="2592288"/>
        </a:xfrm>
        <a:prstGeom prst="rightArrow">
          <a:avLst/>
        </a:prstGeom>
        <a:solidFill>
          <a:srgbClr val="005EB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6FD1DAB-6C47-4645-AC11-ECC16664585B}" type="pres">
      <dgm:prSet presAssocID="{109A5C22-629C-4FE7-ACA3-5DD419882170}" presName="linearProcess" presStyleCnt="0"/>
      <dgm:spPr/>
    </dgm:pt>
    <dgm:pt modelId="{84D66001-EFA4-400E-8719-9626509E5A23}" type="pres">
      <dgm:prSet presAssocID="{E21B1BFC-1D42-4A4C-B1F0-DBE9DBC3F013}" presName="text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18D89E94-FF0B-4B7C-8F32-B1B3EB4ACAFD}" type="pres">
      <dgm:prSet presAssocID="{81CA9F23-8AAE-4097-A606-7E09E4101E30}" presName="sibTrans" presStyleCnt="0"/>
      <dgm:spPr/>
    </dgm:pt>
    <dgm:pt modelId="{ABAA8100-F77D-4325-930D-1B91097FB0BD}" type="pres">
      <dgm:prSet presAssocID="{69E45CB6-4270-437B-A70B-F198A214E78C}" presName="text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F6050ABC-E29A-4F15-A0D6-4622B0B5A2BC}" type="pres">
      <dgm:prSet presAssocID="{C600FBBC-166D-4688-A2BB-2961BEE7AF78}" presName="sibTrans" presStyleCnt="0"/>
      <dgm:spPr/>
    </dgm:pt>
    <dgm:pt modelId="{3257E12A-3ACB-410F-8FD0-B99EDBE8F96E}" type="pres">
      <dgm:prSet presAssocID="{CC9A4A0A-C84D-4C95-B658-311E1E919CFE}" presName="text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B17D3FAA-A439-43E2-9255-88C494BE70F3}" type="pres">
      <dgm:prSet presAssocID="{EDFBBE90-F752-4F91-BF30-7D30CA0B5345}" presName="sibTrans" presStyleCnt="0"/>
      <dgm:spPr/>
    </dgm:pt>
    <dgm:pt modelId="{57275BC8-519C-4B77-A5BA-59E972FD517E}" type="pres">
      <dgm:prSet presAssocID="{8BAF4D59-26D4-44DC-8780-584E5C70D042}" presName="text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  <dgm:pt modelId="{29CECB6E-A43A-4A6A-8DAB-A2D101BD1AB2}" type="pres">
      <dgm:prSet presAssocID="{76561972-4A74-4578-92CE-EE9584C424FD}" presName="sibTrans" presStyleCnt="0"/>
      <dgm:spPr/>
    </dgm:pt>
    <dgm:pt modelId="{E118FAF0-E967-4E14-A6D9-966C20FBACDC}" type="pres">
      <dgm:prSet presAssocID="{BF6CDA48-9859-4C71-A6B9-747DDF4EA623}" presName="text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GB"/>
        </a:p>
      </dgm:t>
    </dgm:pt>
  </dgm:ptLst>
  <dgm:cxnLst>
    <dgm:cxn modelId="{A49CA724-FA79-48B9-BA11-672006D808D8}" srcId="{109A5C22-629C-4FE7-ACA3-5DD419882170}" destId="{69E45CB6-4270-437B-A70B-F198A214E78C}" srcOrd="1" destOrd="0" parTransId="{BF8EDB16-2B4B-48CB-A376-8F82625E162F}" sibTransId="{C600FBBC-166D-4688-A2BB-2961BEE7AF78}"/>
    <dgm:cxn modelId="{48292D51-0770-4BDB-A1CD-A2BDA58C28C7}" type="presOf" srcId="{BF6CDA48-9859-4C71-A6B9-747DDF4EA623}" destId="{E118FAF0-E967-4E14-A6D9-966C20FBACDC}" srcOrd="0" destOrd="0" presId="urn:microsoft.com/office/officeart/2005/8/layout/hProcess9"/>
    <dgm:cxn modelId="{546B4E16-8E00-4EBE-8126-F4F017FF561E}" type="presOf" srcId="{CC9A4A0A-C84D-4C95-B658-311E1E919CFE}" destId="{3257E12A-3ACB-410F-8FD0-B99EDBE8F96E}" srcOrd="0" destOrd="0" presId="urn:microsoft.com/office/officeart/2005/8/layout/hProcess9"/>
    <dgm:cxn modelId="{877450E3-9601-460F-A028-9BDDB2B90E21}" srcId="{109A5C22-629C-4FE7-ACA3-5DD419882170}" destId="{BF6CDA48-9859-4C71-A6B9-747DDF4EA623}" srcOrd="4" destOrd="0" parTransId="{98072636-E759-42A7-A5D4-9F21D85307E7}" sibTransId="{48C9ED83-6ECE-4902-97D2-531CDD0207C6}"/>
    <dgm:cxn modelId="{DAE8657E-5C94-42EE-B039-BB0DEFF8C051}" type="presOf" srcId="{109A5C22-629C-4FE7-ACA3-5DD419882170}" destId="{EBDE2783-81E9-4D6A-9D8E-2717CE2E7C26}" srcOrd="0" destOrd="0" presId="urn:microsoft.com/office/officeart/2005/8/layout/hProcess9"/>
    <dgm:cxn modelId="{87498F40-4D12-4D9D-8950-892412D00A62}" srcId="{109A5C22-629C-4FE7-ACA3-5DD419882170}" destId="{CC9A4A0A-C84D-4C95-B658-311E1E919CFE}" srcOrd="2" destOrd="0" parTransId="{E6D4682F-522D-45FE-BC8A-31C0EC379940}" sibTransId="{EDFBBE90-F752-4F91-BF30-7D30CA0B5345}"/>
    <dgm:cxn modelId="{D5CF8C15-427B-44C6-A287-F98AC72A8002}" type="presOf" srcId="{8BAF4D59-26D4-44DC-8780-584E5C70D042}" destId="{57275BC8-519C-4B77-A5BA-59E972FD517E}" srcOrd="0" destOrd="0" presId="urn:microsoft.com/office/officeart/2005/8/layout/hProcess9"/>
    <dgm:cxn modelId="{6DF01CD7-59D0-462B-B87E-A765818AA1EE}" type="presOf" srcId="{69E45CB6-4270-437B-A70B-F198A214E78C}" destId="{ABAA8100-F77D-4325-930D-1B91097FB0BD}" srcOrd="0" destOrd="0" presId="urn:microsoft.com/office/officeart/2005/8/layout/hProcess9"/>
    <dgm:cxn modelId="{B5F60017-532F-46A0-B2D7-38DFB499C746}" type="presOf" srcId="{E21B1BFC-1D42-4A4C-B1F0-DBE9DBC3F013}" destId="{84D66001-EFA4-400E-8719-9626509E5A23}" srcOrd="0" destOrd="0" presId="urn:microsoft.com/office/officeart/2005/8/layout/hProcess9"/>
    <dgm:cxn modelId="{5C20F942-28F0-4CE0-A2D6-E11E5C27BACE}" srcId="{109A5C22-629C-4FE7-ACA3-5DD419882170}" destId="{E21B1BFC-1D42-4A4C-B1F0-DBE9DBC3F013}" srcOrd="0" destOrd="0" parTransId="{AB7BB11A-9E8D-4A22-926F-6E01C869C275}" sibTransId="{81CA9F23-8AAE-4097-A606-7E09E4101E30}"/>
    <dgm:cxn modelId="{62CA41BC-434F-4D63-BBA1-CB34B6ABFA1A}" srcId="{109A5C22-629C-4FE7-ACA3-5DD419882170}" destId="{8BAF4D59-26D4-44DC-8780-584E5C70D042}" srcOrd="3" destOrd="0" parTransId="{85EA7DF6-EAD2-4C64-B29A-4535CD1A6796}" sibTransId="{76561972-4A74-4578-92CE-EE9584C424FD}"/>
    <dgm:cxn modelId="{8D2F7FC7-329E-4A95-8F79-3D06AD54034B}" type="presParOf" srcId="{EBDE2783-81E9-4D6A-9D8E-2717CE2E7C26}" destId="{CC67AB5C-EA3E-40B2-A482-8FAFDD1BF7FE}" srcOrd="0" destOrd="0" presId="urn:microsoft.com/office/officeart/2005/8/layout/hProcess9"/>
    <dgm:cxn modelId="{D6C211A1-9D66-416C-8DC1-316C462BA25C}" type="presParOf" srcId="{EBDE2783-81E9-4D6A-9D8E-2717CE2E7C26}" destId="{76FD1DAB-6C47-4645-AC11-ECC16664585B}" srcOrd="1" destOrd="0" presId="urn:microsoft.com/office/officeart/2005/8/layout/hProcess9"/>
    <dgm:cxn modelId="{FD4E1A39-CEA8-48D8-811C-3E0143828143}" type="presParOf" srcId="{76FD1DAB-6C47-4645-AC11-ECC16664585B}" destId="{84D66001-EFA4-400E-8719-9626509E5A23}" srcOrd="0" destOrd="0" presId="urn:microsoft.com/office/officeart/2005/8/layout/hProcess9"/>
    <dgm:cxn modelId="{A22BC67F-C145-4185-A4C0-65F70CD9478F}" type="presParOf" srcId="{76FD1DAB-6C47-4645-AC11-ECC16664585B}" destId="{18D89E94-FF0B-4B7C-8F32-B1B3EB4ACAFD}" srcOrd="1" destOrd="0" presId="urn:microsoft.com/office/officeart/2005/8/layout/hProcess9"/>
    <dgm:cxn modelId="{16DA4284-9240-49E4-9E61-36606D087030}" type="presParOf" srcId="{76FD1DAB-6C47-4645-AC11-ECC16664585B}" destId="{ABAA8100-F77D-4325-930D-1B91097FB0BD}" srcOrd="2" destOrd="0" presId="urn:microsoft.com/office/officeart/2005/8/layout/hProcess9"/>
    <dgm:cxn modelId="{79474063-4F22-4491-95DA-5B9648DFE874}" type="presParOf" srcId="{76FD1DAB-6C47-4645-AC11-ECC16664585B}" destId="{F6050ABC-E29A-4F15-A0D6-4622B0B5A2BC}" srcOrd="3" destOrd="0" presId="urn:microsoft.com/office/officeart/2005/8/layout/hProcess9"/>
    <dgm:cxn modelId="{DD7C114A-05C3-4D4A-92F1-CEE34F4A4EFB}" type="presParOf" srcId="{76FD1DAB-6C47-4645-AC11-ECC16664585B}" destId="{3257E12A-3ACB-410F-8FD0-B99EDBE8F96E}" srcOrd="4" destOrd="0" presId="urn:microsoft.com/office/officeart/2005/8/layout/hProcess9"/>
    <dgm:cxn modelId="{FED3EFAD-4962-4229-9F78-2141F2F28B30}" type="presParOf" srcId="{76FD1DAB-6C47-4645-AC11-ECC16664585B}" destId="{B17D3FAA-A439-43E2-9255-88C494BE70F3}" srcOrd="5" destOrd="0" presId="urn:microsoft.com/office/officeart/2005/8/layout/hProcess9"/>
    <dgm:cxn modelId="{D239CE01-56C5-40C6-90A6-9C696AA09645}" type="presParOf" srcId="{76FD1DAB-6C47-4645-AC11-ECC16664585B}" destId="{57275BC8-519C-4B77-A5BA-59E972FD517E}" srcOrd="6" destOrd="0" presId="urn:microsoft.com/office/officeart/2005/8/layout/hProcess9"/>
    <dgm:cxn modelId="{7D7F2483-EF89-426A-A569-A59B221F4577}" type="presParOf" srcId="{76FD1DAB-6C47-4645-AC11-ECC16664585B}" destId="{29CECB6E-A43A-4A6A-8DAB-A2D101BD1AB2}" srcOrd="7" destOrd="0" presId="urn:microsoft.com/office/officeart/2005/8/layout/hProcess9"/>
    <dgm:cxn modelId="{EEDD7832-8991-490E-996F-7CDC322FDD64}" type="presParOf" srcId="{76FD1DAB-6C47-4645-AC11-ECC16664585B}" destId="{E118FAF0-E967-4E14-A6D9-966C20FBACD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7AB5C-EA3E-40B2-A482-8FAFDD1BF7FE}">
      <dsp:nvSpPr>
        <dsp:cNvPr id="0" name=""/>
        <dsp:cNvSpPr/>
      </dsp:nvSpPr>
      <dsp:spPr>
        <a:xfrm>
          <a:off x="639749" y="0"/>
          <a:ext cx="6426713" cy="2304256"/>
        </a:xfrm>
        <a:prstGeom prst="rightArrow">
          <a:avLst/>
        </a:prstGeom>
        <a:solidFill>
          <a:srgbClr val="005EB8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D66001-EFA4-400E-8719-9626509E5A23}">
      <dsp:nvSpPr>
        <dsp:cNvPr id="0" name=""/>
        <dsp:cNvSpPr/>
      </dsp:nvSpPr>
      <dsp:spPr>
        <a:xfrm>
          <a:off x="3322" y="691276"/>
          <a:ext cx="1452729" cy="921702"/>
        </a:xfrm>
        <a:prstGeom prst="roundRect">
          <a:avLst/>
        </a:prstGeom>
        <a:solidFill>
          <a:srgbClr val="005E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Read TRFT IT Acceptable Use policy</a:t>
          </a:r>
          <a:endParaRPr lang="en-GB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8316" y="736270"/>
        <a:ext cx="1362741" cy="831714"/>
      </dsp:txXfrm>
    </dsp:sp>
    <dsp:sp modelId="{ABAA8100-F77D-4325-930D-1B91097FB0BD}">
      <dsp:nvSpPr>
        <dsp:cNvPr id="0" name=""/>
        <dsp:cNvSpPr/>
      </dsp:nvSpPr>
      <dsp:spPr>
        <a:xfrm>
          <a:off x="1528688" y="691276"/>
          <a:ext cx="1452729" cy="921702"/>
        </a:xfrm>
        <a:prstGeom prst="roundRect">
          <a:avLst/>
        </a:prstGeom>
        <a:solidFill>
          <a:srgbClr val="B40404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 data incident takes place</a:t>
          </a:r>
          <a:endParaRPr lang="en-GB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1573682" y="736270"/>
        <a:ext cx="1362741" cy="831714"/>
      </dsp:txXfrm>
    </dsp:sp>
    <dsp:sp modelId="{3257E12A-3ACB-410F-8FD0-B99EDBE8F96E}">
      <dsp:nvSpPr>
        <dsp:cNvPr id="0" name=""/>
        <dsp:cNvSpPr/>
      </dsp:nvSpPr>
      <dsp:spPr>
        <a:xfrm>
          <a:off x="3054054" y="691276"/>
          <a:ext cx="1452729" cy="921702"/>
        </a:xfrm>
        <a:prstGeom prst="roundRect">
          <a:avLst/>
        </a:prstGeom>
        <a:solidFill>
          <a:srgbClr val="005E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Notify the IG team about the incident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099048" y="736270"/>
        <a:ext cx="1362741" cy="831714"/>
      </dsp:txXfrm>
    </dsp:sp>
    <dsp:sp modelId="{57275BC8-519C-4B77-A5BA-59E972FD517E}">
      <dsp:nvSpPr>
        <dsp:cNvPr id="0" name=""/>
        <dsp:cNvSpPr/>
      </dsp:nvSpPr>
      <dsp:spPr>
        <a:xfrm>
          <a:off x="4579420" y="691276"/>
          <a:ext cx="1452729" cy="921702"/>
        </a:xfrm>
        <a:prstGeom prst="roundRect">
          <a:avLst/>
        </a:prstGeom>
        <a:solidFill>
          <a:srgbClr val="005E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 your notification you should include when, where and what business activity you were conducting when it happened.</a:t>
          </a:r>
        </a:p>
      </dsp:txBody>
      <dsp:txXfrm>
        <a:off x="4624414" y="736270"/>
        <a:ext cx="1362741" cy="831714"/>
      </dsp:txXfrm>
    </dsp:sp>
    <dsp:sp modelId="{E118FAF0-E967-4E14-A6D9-966C20FBACDC}">
      <dsp:nvSpPr>
        <dsp:cNvPr id="0" name=""/>
        <dsp:cNvSpPr/>
      </dsp:nvSpPr>
      <dsp:spPr>
        <a:xfrm>
          <a:off x="6104786" y="691276"/>
          <a:ext cx="1452729" cy="921702"/>
        </a:xfrm>
        <a:prstGeom prst="roundRect">
          <a:avLst/>
        </a:prstGeom>
        <a:solidFill>
          <a:srgbClr val="005EB8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Near misses where data was nearly lost or where there was nearly a breach should also be reported.</a:t>
          </a:r>
          <a:endParaRPr lang="en-GB" sz="9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149780" y="736270"/>
        <a:ext cx="1362741" cy="831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55 Roman" charset="0"/>
                <a:ea typeface="Osaka" pitchFamily="-54" charset="-128"/>
                <a:cs typeface="Osaka" pitchFamily="-5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 55 Roman" charset="0"/>
                <a:ea typeface="Osaka" pitchFamily="-54" charset="-128"/>
                <a:cs typeface="Osaka" pitchFamily="-5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55 Roman" charset="0"/>
                <a:ea typeface="Osaka" pitchFamily="-54" charset="-128"/>
                <a:cs typeface="Osaka" pitchFamily="-5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utiger 55 Roman" charset="0"/>
              </a:defRPr>
            </a:lvl1pPr>
          </a:lstStyle>
          <a:p>
            <a:fld id="{53896F53-908C-451D-88E8-898B2466A5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5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Osaka" pitchFamily="-54" charset="-128"/>
        <a:cs typeface="Osaka" pitchFamily="-5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https://threatmap.checkpoint.com/ThreatPortal/livemap.html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6F53-908C-451D-88E8-898B2466A5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71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the fact that DPA/GDPR</a:t>
            </a:r>
            <a:r>
              <a:rPr lang="en-GB" baseline="0" dirty="0" smtClean="0"/>
              <a:t> and Caldicott go hand in hand. Talk about the recent review and what impact the opt-outs may have.</a:t>
            </a:r>
          </a:p>
          <a:p>
            <a:r>
              <a:rPr lang="en-GB" baseline="0" dirty="0" smtClean="0"/>
              <a:t>Talk about the 10 Data Security Standards, particularly the test.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6F53-908C-451D-88E8-898B2466A53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5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the different types of information.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6F53-908C-451D-88E8-898B2466A53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85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</a:t>
            </a:r>
            <a:r>
              <a:rPr lang="en-GB" baseline="0" dirty="0" smtClean="0"/>
              <a:t> Consent/Law and the fact that law should always be the first consideration.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6F53-908C-451D-88E8-898B2466A53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46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 and mention Principle 7 added</a:t>
            </a:r>
            <a:r>
              <a:rPr lang="en-GB" baseline="0" dirty="0" smtClean="0"/>
              <a:t> to Caldicott 2. Mention Caldicott 3 (the review).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6F53-908C-451D-88E8-898B2466A53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3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this</a:t>
            </a:r>
            <a:r>
              <a:rPr lang="en-GB" baseline="0" dirty="0" smtClean="0"/>
              <a:t> not only applying to IT systems. Talk about access rights, IAO and IAAs and asset registers.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96F53-908C-451D-88E8-898B2466A53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2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E4169F5-630D-4641-8184-10402894EF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9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706D9E7-1346-4388-A636-9A22AFE0B0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163523D-D1D1-4BCF-B450-3992D19E13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5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FFFAF56-5400-4661-BE2B-FA4983E0CB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3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FD03849-5E61-4C16-A34C-017098F8B8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5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4EF08E2-F02D-424C-BDCE-C0BBE724D5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06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5AA9A1B-146D-4CD3-99AD-17DF3A9633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56B94A-4FC6-4D61-9312-1A365DA30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31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5BBF35A-058A-45BA-B74F-B4DCBFEF0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7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24B1D1C-5650-47FA-A576-237261608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CF5A38C-238D-4B2B-8616-9B55A87AD4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54" charset="-128"/>
          <a:cs typeface="Osaka" pitchFamily="-5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map.checkpoint.com/ThreatPortal/livemap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752" y="1923678"/>
            <a:ext cx="4390256" cy="869826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Threat Portal Live Map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3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71800" y="339502"/>
            <a:ext cx="3707984" cy="529568"/>
          </a:xfrm>
          <a:prstGeom prst="rect">
            <a:avLst/>
          </a:prstGeom>
        </p:spPr>
        <p:txBody>
          <a:bodyPr vert="horz" lIns="0" tIns="0" rIns="0" bIns="0" rtlCol="0" anchor="t">
            <a:normAutofit fontScale="4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The Caldicott Principles (2 &amp; 3)</a:t>
            </a: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</a:b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872209"/>
            <a:ext cx="7704000" cy="3435966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Principle 1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: Do you have a justified purpose for using confidential information?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Principle 2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: Is it absolutely necessary to do so?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Principle 3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: Are you using the minimum information required?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Principle 4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: Are you allowing access to this information on a strict need-to-know basis only?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Principle 5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: Do you understand your responsibility and duty to the subject with regards to keeping their information secure and confidential?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Principle 6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: Do you understand the law and are you complying with the law before handling the confidential information?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Principle 7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: Do you understand that the duty to share information can be as important as the duty to protect confidentiality?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smtClean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44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23728" y="267494"/>
            <a:ext cx="4752528" cy="745592"/>
          </a:xfrm>
          <a:prstGeom prst="rect">
            <a:avLst/>
          </a:prstGeom>
        </p:spPr>
        <p:txBody>
          <a:bodyPr vert="horz" lIns="0" tIns="0" rIns="0" bIns="0" rtlCol="0" anchor="t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National</a:t>
            </a:r>
            <a:r>
              <a:rPr kumimoji="0" lang="en-GB" sz="4000" b="1" i="0" u="none" strike="noStrike" kern="1200" cap="none" spc="-40" normalizeH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 Data Guardian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aseline="0" dirty="0" smtClean="0">
                <a:solidFill>
                  <a:srgbClr val="005EB8"/>
                </a:solidFill>
                <a:latin typeface="Arial"/>
              </a:rPr>
              <a:t>Security</a:t>
            </a:r>
            <a:r>
              <a:rPr lang="en-GB" sz="4000" dirty="0" smtClean="0">
                <a:solidFill>
                  <a:srgbClr val="005EB8"/>
                </a:solidFill>
                <a:latin typeface="Arial"/>
              </a:rPr>
              <a:t> Standards</a:t>
            </a: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</a:b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0000" y="1080000"/>
            <a:ext cx="7704000" cy="343596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en-GB" dirty="0">
                <a:solidFill>
                  <a:srgbClr val="424D58"/>
                </a:solidFill>
              </a:rPr>
              <a:t>All staff ensure </a:t>
            </a:r>
            <a:r>
              <a:rPr lang="en-GB" dirty="0" smtClean="0">
                <a:solidFill>
                  <a:srgbClr val="424D58"/>
                </a:solidFill>
              </a:rPr>
              <a:t>that personal </a:t>
            </a:r>
            <a:r>
              <a:rPr lang="en-GB" dirty="0">
                <a:solidFill>
                  <a:srgbClr val="424D58"/>
                </a:solidFill>
              </a:rPr>
              <a:t>confidential data is handled, stored </a:t>
            </a:r>
            <a:r>
              <a:rPr lang="en-GB" dirty="0" smtClean="0">
                <a:solidFill>
                  <a:srgbClr val="424D58"/>
                </a:solidFill>
              </a:rPr>
              <a:t>and transmitted </a:t>
            </a:r>
            <a:r>
              <a:rPr lang="en-GB" dirty="0">
                <a:solidFill>
                  <a:srgbClr val="424D58"/>
                </a:solidFill>
              </a:rPr>
              <a:t>securely, whether in electronic or </a:t>
            </a:r>
            <a:r>
              <a:rPr lang="en-GB" dirty="0" smtClean="0">
                <a:solidFill>
                  <a:srgbClr val="424D58"/>
                </a:solidFill>
              </a:rPr>
              <a:t>paper form</a:t>
            </a:r>
            <a:r>
              <a:rPr lang="en-GB" dirty="0">
                <a:solidFill>
                  <a:srgbClr val="424D58"/>
                </a:solidFill>
              </a:rPr>
              <a:t>. </a:t>
            </a:r>
            <a:endParaRPr lang="en-GB" dirty="0" smtClean="0">
              <a:solidFill>
                <a:srgbClr val="424D58"/>
              </a:solidFill>
            </a:endParaRPr>
          </a:p>
          <a:p>
            <a:pPr lvl="0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0000"/>
                </a:solidFill>
              </a:rPr>
              <a:t>All </a:t>
            </a:r>
            <a:r>
              <a:rPr lang="en-GB" dirty="0">
                <a:solidFill>
                  <a:srgbClr val="FF0000"/>
                </a:solidFill>
              </a:rPr>
              <a:t>staff understand </a:t>
            </a:r>
            <a:r>
              <a:rPr lang="en-GB" dirty="0" smtClean="0">
                <a:solidFill>
                  <a:srgbClr val="FF0000"/>
                </a:solidFill>
              </a:rPr>
              <a:t>their responsibilities </a:t>
            </a:r>
            <a:r>
              <a:rPr lang="en-GB" dirty="0">
                <a:solidFill>
                  <a:srgbClr val="FF0000"/>
                </a:solidFill>
              </a:rPr>
              <a:t>under the National Data </a:t>
            </a:r>
            <a:r>
              <a:rPr lang="en-GB" dirty="0" smtClean="0">
                <a:solidFill>
                  <a:srgbClr val="FF0000"/>
                </a:solidFill>
              </a:rPr>
              <a:t>Guardian’s Data </a:t>
            </a:r>
            <a:r>
              <a:rPr lang="en-GB" dirty="0">
                <a:solidFill>
                  <a:srgbClr val="FF0000"/>
                </a:solidFill>
              </a:rPr>
              <a:t>Security Standards including their obligation </a:t>
            </a:r>
            <a:r>
              <a:rPr lang="en-GB" dirty="0" smtClean="0">
                <a:solidFill>
                  <a:srgbClr val="FF0000"/>
                </a:solidFill>
              </a:rPr>
              <a:t>to handle </a:t>
            </a:r>
            <a:r>
              <a:rPr lang="en-GB" dirty="0">
                <a:solidFill>
                  <a:srgbClr val="FF0000"/>
                </a:solidFill>
              </a:rPr>
              <a:t>information responsibly and their </a:t>
            </a:r>
            <a:r>
              <a:rPr lang="en-GB" dirty="0" smtClean="0">
                <a:solidFill>
                  <a:srgbClr val="FF0000"/>
                </a:solidFill>
              </a:rPr>
              <a:t>personal accountability </a:t>
            </a:r>
            <a:r>
              <a:rPr lang="en-GB" dirty="0">
                <a:solidFill>
                  <a:srgbClr val="FF0000"/>
                </a:solidFill>
              </a:rPr>
              <a:t>for deliberate or avoidable breaches.</a:t>
            </a:r>
            <a:endParaRPr lang="en-GB" dirty="0">
              <a:solidFill>
                <a:srgbClr val="424D58"/>
              </a:solidFill>
              <a:latin typeface="Arial"/>
            </a:endParaRPr>
          </a:p>
          <a:p>
            <a:pPr lvl="0" fontAlgn="auto">
              <a:spcAft>
                <a:spcPts val="0"/>
              </a:spcAft>
            </a:pPr>
            <a:r>
              <a:rPr lang="en-GB" dirty="0">
                <a:solidFill>
                  <a:srgbClr val="424D58"/>
                </a:solidFill>
              </a:rPr>
              <a:t>All staff </a:t>
            </a:r>
            <a:r>
              <a:rPr lang="en-GB" dirty="0" smtClean="0">
                <a:solidFill>
                  <a:srgbClr val="424D58"/>
                </a:solidFill>
              </a:rPr>
              <a:t>complete appropriate </a:t>
            </a:r>
            <a:r>
              <a:rPr lang="en-GB" dirty="0">
                <a:solidFill>
                  <a:srgbClr val="424D58"/>
                </a:solidFill>
              </a:rPr>
              <a:t>annual data security training and </a:t>
            </a:r>
            <a:r>
              <a:rPr lang="en-GB" dirty="0" smtClean="0">
                <a:solidFill>
                  <a:srgbClr val="424D58"/>
                </a:solidFill>
              </a:rPr>
              <a:t>pass a </a:t>
            </a:r>
            <a:r>
              <a:rPr lang="en-GB" dirty="0">
                <a:solidFill>
                  <a:srgbClr val="424D58"/>
                </a:solidFill>
              </a:rPr>
              <a:t>mandatory test, provided through the </a:t>
            </a:r>
            <a:r>
              <a:rPr lang="en-GB" dirty="0" smtClean="0">
                <a:solidFill>
                  <a:srgbClr val="424D58"/>
                </a:solidFill>
              </a:rPr>
              <a:t>revised Information </a:t>
            </a:r>
            <a:r>
              <a:rPr lang="en-GB" dirty="0">
                <a:solidFill>
                  <a:srgbClr val="424D58"/>
                </a:solidFill>
              </a:rPr>
              <a:t>Governance Toolkit</a:t>
            </a:r>
            <a:r>
              <a:rPr lang="en-GB" dirty="0" smtClean="0">
                <a:solidFill>
                  <a:srgbClr val="424D58"/>
                </a:solidFill>
              </a:rPr>
              <a:t>.</a:t>
            </a:r>
            <a:endParaRPr lang="en-GB" dirty="0">
              <a:solidFill>
                <a:srgbClr val="424D58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9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7624" y="339502"/>
            <a:ext cx="6804328" cy="5295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-4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The Freedom of Information Act 2000</a:t>
            </a: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885679" y="1491630"/>
            <a:ext cx="3276320" cy="742950"/>
          </a:xfrm>
          <a:prstGeom prst="rect">
            <a:avLst/>
          </a:prstGeom>
          <a:solidFill>
            <a:srgbClr val="5EBCE8">
              <a:lumMod val="40000"/>
              <a:lumOff val="60000"/>
            </a:srgbClr>
          </a:solidFill>
        </p:spPr>
        <p:txBody>
          <a:bodyPr vert="horz" wrap="square" lIns="0" tIns="0" rIns="0" bIns="0" rtlCol="0" anchor="t">
            <a:noAutofit/>
          </a:bodyPr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FF0000"/>
                </a:solidFill>
                <a:latin typeface="Arial"/>
              </a:rPr>
              <a:t>The Act allows anyone from anywhere in the world to </a:t>
            </a:r>
            <a:r>
              <a:rPr lang="en-GB" sz="1200" dirty="0" smtClean="0">
                <a:solidFill>
                  <a:srgbClr val="FF0000"/>
                </a:solidFill>
                <a:latin typeface="Arial"/>
              </a:rPr>
              <a:t>make a </a:t>
            </a:r>
            <a:r>
              <a:rPr lang="en-GB" sz="1200" b="1" dirty="0" smtClean="0">
                <a:solidFill>
                  <a:srgbClr val="FF0000"/>
                </a:solidFill>
                <a:latin typeface="Arial"/>
              </a:rPr>
              <a:t>written</a:t>
            </a:r>
            <a:r>
              <a:rPr lang="en-GB" sz="1200" dirty="0" smtClean="0">
                <a:solidFill>
                  <a:srgbClr val="FF0000"/>
                </a:solidFill>
                <a:latin typeface="Arial"/>
              </a:rPr>
              <a:t> request for </a:t>
            </a:r>
            <a:r>
              <a:rPr lang="en-GB" sz="1200" dirty="0">
                <a:solidFill>
                  <a:srgbClr val="FF0000"/>
                </a:solidFill>
                <a:latin typeface="Arial"/>
              </a:rPr>
              <a:t>information held by </a:t>
            </a:r>
            <a:r>
              <a:rPr lang="en-GB" sz="1200" dirty="0" smtClean="0">
                <a:solidFill>
                  <a:srgbClr val="FF0000"/>
                </a:solidFill>
                <a:latin typeface="Arial"/>
              </a:rPr>
              <a:t>a public body.</a:t>
            </a:r>
            <a:endParaRPr lang="en-GB" sz="12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885679" y="2571750"/>
            <a:ext cx="7106273" cy="1512168"/>
          </a:xfrm>
          <a:prstGeom prst="rect">
            <a:avLst/>
          </a:prstGeom>
          <a:solidFill>
            <a:srgbClr val="5EBCE8">
              <a:lumMod val="40000"/>
              <a:lumOff val="60000"/>
            </a:srgbClr>
          </a:solidFill>
        </p:spPr>
        <p:txBody>
          <a:bodyPr vert="horz" wrap="square" lIns="0" tIns="0" rIns="0" bIns="0" rtlCol="0" anchor="t">
            <a:noAutofit/>
          </a:bodyPr>
          <a:lstStyle/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GB" sz="1200" b="1" dirty="0" smtClean="0">
              <a:solidFill>
                <a:srgbClr val="0F0F0F"/>
              </a:solidFill>
              <a:latin typeface="Arial"/>
            </a:endParaRPr>
          </a:p>
          <a:p>
            <a:pPr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b="1" dirty="0" smtClean="0">
                <a:solidFill>
                  <a:srgbClr val="0F0F0F"/>
                </a:solidFill>
                <a:latin typeface="Arial"/>
              </a:rPr>
              <a:t>Coverage</a:t>
            </a:r>
            <a:r>
              <a:rPr lang="en-GB" sz="1200" dirty="0" smtClean="0">
                <a:solidFill>
                  <a:srgbClr val="0F0F0F"/>
                </a:solidFill>
                <a:latin typeface="Arial"/>
              </a:rPr>
              <a:t> - not </a:t>
            </a:r>
            <a:r>
              <a:rPr lang="en-GB" sz="1200" dirty="0">
                <a:solidFill>
                  <a:srgbClr val="0F0F0F"/>
                </a:solidFill>
                <a:latin typeface="Arial"/>
              </a:rPr>
              <a:t>all organisations have to comply with the Act. Is your organisation type listed below?</a:t>
            </a:r>
            <a:endParaRPr lang="en-GB" sz="1200" dirty="0">
              <a:solidFill>
                <a:srgbClr val="0F0F0F"/>
              </a:solidFill>
              <a:latin typeface="Times New Roman"/>
              <a:ea typeface="Calibri"/>
            </a:endParaRPr>
          </a:p>
          <a:p>
            <a:pPr marL="457200" indent="-22860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F0F0F"/>
                </a:solidFill>
                <a:latin typeface="Arial"/>
              </a:rPr>
              <a:t>Local authorities, health bodies and regulators, dentists, general practitioners, optical contractors </a:t>
            </a:r>
            <a:r>
              <a:rPr lang="en-GB" sz="1200" dirty="0" smtClean="0">
                <a:solidFill>
                  <a:srgbClr val="0F0F0F"/>
                </a:solidFill>
                <a:latin typeface="Arial"/>
              </a:rPr>
              <a:t>and pharmacy </a:t>
            </a:r>
            <a:r>
              <a:rPr lang="en-GB" sz="1200" dirty="0">
                <a:solidFill>
                  <a:srgbClr val="0F0F0F"/>
                </a:solidFill>
                <a:latin typeface="Arial"/>
              </a:rPr>
              <a:t>businesses </a:t>
            </a:r>
            <a:r>
              <a:rPr lang="en-GB" sz="1200" b="1" dirty="0">
                <a:solidFill>
                  <a:srgbClr val="0F0F0F"/>
                </a:solidFill>
                <a:latin typeface="Arial"/>
              </a:rPr>
              <a:t>must comply </a:t>
            </a:r>
            <a:r>
              <a:rPr lang="en-GB" sz="1200" dirty="0">
                <a:solidFill>
                  <a:srgbClr val="0F0F0F"/>
                </a:solidFill>
                <a:latin typeface="Arial"/>
              </a:rPr>
              <a:t>with the Act.</a:t>
            </a:r>
            <a:endParaRPr lang="en-GB" sz="1200" dirty="0">
              <a:solidFill>
                <a:srgbClr val="0F0F0F"/>
              </a:solidFill>
              <a:latin typeface="Times New Roman"/>
              <a:ea typeface="Calibri"/>
            </a:endParaRPr>
          </a:p>
          <a:p>
            <a:pPr marL="457200" indent="-22860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F0F0F"/>
                </a:solidFill>
                <a:latin typeface="Arial"/>
              </a:rPr>
              <a:t>Private health and care providers should check their </a:t>
            </a:r>
            <a:r>
              <a:rPr lang="en-GB" sz="1200" b="1" dirty="0">
                <a:solidFill>
                  <a:srgbClr val="0F0F0F"/>
                </a:solidFill>
                <a:latin typeface="Arial"/>
              </a:rPr>
              <a:t>contract</a:t>
            </a:r>
            <a:r>
              <a:rPr lang="en-GB" sz="1200" dirty="0">
                <a:solidFill>
                  <a:srgbClr val="0F0F0F"/>
                </a:solidFill>
                <a:latin typeface="Arial"/>
              </a:rPr>
              <a:t> for any duty to comply with the Act.</a:t>
            </a:r>
            <a:endParaRPr lang="en-GB" sz="1200" dirty="0">
              <a:solidFill>
                <a:srgbClr val="0F0F0F"/>
              </a:solidFill>
              <a:latin typeface="Times New Roman"/>
              <a:ea typeface="Calibri"/>
            </a:endParaRPr>
          </a:p>
          <a:p>
            <a:pPr marL="457200" indent="-22860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F0F0F"/>
                </a:solidFill>
                <a:latin typeface="Arial"/>
              </a:rPr>
              <a:t>Charities and similar organisations </a:t>
            </a:r>
            <a:r>
              <a:rPr lang="en-GB" sz="1200" b="1" dirty="0">
                <a:solidFill>
                  <a:srgbClr val="0F0F0F"/>
                </a:solidFill>
                <a:latin typeface="Arial"/>
              </a:rPr>
              <a:t>may</a:t>
            </a:r>
            <a:r>
              <a:rPr lang="en-GB" sz="1200" dirty="0">
                <a:solidFill>
                  <a:srgbClr val="0F0F0F"/>
                </a:solidFill>
                <a:latin typeface="Arial"/>
              </a:rPr>
              <a:t> deal with FOI requests on a voluntary basis</a:t>
            </a:r>
            <a:r>
              <a:rPr lang="en-GB" sz="1200" dirty="0" smtClean="0">
                <a:solidFill>
                  <a:srgbClr val="0F0F0F"/>
                </a:solidFill>
                <a:latin typeface="Arial"/>
              </a:rPr>
              <a:t>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78023" y="1491630"/>
            <a:ext cx="3600400" cy="752475"/>
          </a:xfrm>
          <a:prstGeom prst="rect">
            <a:avLst/>
          </a:prstGeom>
          <a:solidFill>
            <a:srgbClr val="5EBCE8">
              <a:lumMod val="60000"/>
              <a:lumOff val="40000"/>
            </a:srgbClr>
          </a:solidFill>
        </p:spPr>
        <p:txBody>
          <a:bodyPr wrap="square" rtlCol="0" anchor="t">
            <a:no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200" dirty="0">
                <a:solidFill>
                  <a:srgbClr val="0F0F0F"/>
                </a:solidFill>
                <a:latin typeface="Arial"/>
              </a:rPr>
              <a:t>The Act only applies to information that already exists in a recorded </a:t>
            </a:r>
            <a:r>
              <a:rPr lang="en-GB" sz="1200" dirty="0" smtClean="0">
                <a:solidFill>
                  <a:srgbClr val="0F0F0F"/>
                </a:solidFill>
                <a:latin typeface="Arial"/>
              </a:rPr>
              <a:t>form.</a:t>
            </a:r>
            <a:endParaRPr lang="en-GB" sz="1200" dirty="0">
              <a:solidFill>
                <a:srgbClr val="0F0F0F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2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97172" y="411510"/>
            <a:ext cx="5976664" cy="504056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Can you recognise a valid request?</a:t>
            </a:r>
            <a:endParaRPr kumimoji="0" lang="en-GB" sz="28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175109"/>
              </p:ext>
            </p:extLst>
          </p:nvPr>
        </p:nvGraphicFramePr>
        <p:xfrm>
          <a:off x="528701" y="1131590"/>
          <a:ext cx="7913607" cy="3358515"/>
        </p:xfrm>
        <a:graphic>
          <a:graphicData uri="http://schemas.openxmlformats.org/drawingml/2006/table">
            <a:tbl>
              <a:tblPr firstRow="1" firstCol="1" bandRow="1"/>
              <a:tblGrid>
                <a:gridCol w="66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5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8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9846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Identify which ones you think are valid FOI requests and which you think are not valid FOI requests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Valid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Not valid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A.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Please send me a copy of my social care record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B.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How many GPs work in the practice?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C.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When’s my daughter’s next appointment?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How much did the Trust spend on rail travel last year?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E.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How many staff have passed their IG training?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F.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What services are being considered for closure in the next year?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31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63688" y="411510"/>
            <a:ext cx="5760640" cy="504056"/>
          </a:xfrm>
          <a:prstGeom prst="rect">
            <a:avLst/>
          </a:prstGeom>
        </p:spPr>
        <p:txBody>
          <a:bodyPr vert="horz" lIns="0" tIns="0" rIns="0" bIns="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Can you recognise a valid request?</a:t>
            </a:r>
            <a:endParaRPr kumimoji="0" lang="en-GB" sz="28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05632"/>
              </p:ext>
            </p:extLst>
          </p:nvPr>
        </p:nvGraphicFramePr>
        <p:xfrm>
          <a:off x="528701" y="1131590"/>
          <a:ext cx="7913607" cy="3587115"/>
        </p:xfrm>
        <a:graphic>
          <a:graphicData uri="http://schemas.openxmlformats.org/drawingml/2006/table">
            <a:tbl>
              <a:tblPr firstRow="1" firstCol="1" bandRow="1"/>
              <a:tblGrid>
                <a:gridCol w="668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35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13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80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9846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Identify which ones you think are valid FOI requests and which you think are not valid FOI requests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Valid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Not valid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A.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Please send me a copy of my social care record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B.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How many GPs work in the practice?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C.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When’s my daughter’s next appointment?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How much did the Trust spend on rail travel last year?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E.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How many staff have passed their IG training?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984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F.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What services are being considered for closure in the next year?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r>
                        <a:rPr lang="en-GB" sz="1800" b="1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en-GB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effectLst/>
                        </a:rPr>
                        <a:t> 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EB8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0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2114550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87624" y="346569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How long does </a:t>
            </a:r>
            <a:r>
              <a:rPr lang="en-GB" b="1" dirty="0" smtClean="0"/>
              <a:t>our </a:t>
            </a:r>
            <a:r>
              <a:rPr lang="en-GB" b="1" dirty="0"/>
              <a:t>organisation have to respond to a subject request under the Freedom of Information Act?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7597" y="2110085"/>
            <a:ext cx="47888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20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Working Days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965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9752" y="483518"/>
            <a:ext cx="4752528" cy="529568"/>
          </a:xfrm>
          <a:prstGeom prst="rect">
            <a:avLst/>
          </a:prstGeom>
        </p:spPr>
        <p:txBody>
          <a:bodyPr vert="horz" lIns="0" tIns="0" rIns="0" bIns="0" rtlCol="0" anchor="t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Data Protection - Good Practice</a:t>
            </a: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</a:b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0000" y="1080000"/>
            <a:ext cx="7704000" cy="3435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Follow your organisation’s policies and procedures.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No surprises - handle people’s information as you’d expect others to handle your personal information.</a:t>
            </a:r>
          </a:p>
          <a:p>
            <a:pPr lvl="0" fontAlgn="auto">
              <a:spcAft>
                <a:spcPts val="0"/>
              </a:spcAft>
            </a:pPr>
            <a:r>
              <a:rPr lang="en-GB" sz="2200" dirty="0">
                <a:solidFill>
                  <a:srgbClr val="424D58"/>
                </a:solidFill>
                <a:latin typeface="Arial"/>
              </a:rPr>
              <a:t>Include the NHS Number. </a:t>
            </a:r>
          </a:p>
          <a:p>
            <a:pPr lvl="0" fontAlgn="auto">
              <a:spcAft>
                <a:spcPts val="0"/>
              </a:spcAft>
            </a:pPr>
            <a:r>
              <a:rPr lang="en-GB" sz="2200" dirty="0">
                <a:solidFill>
                  <a:srgbClr val="FF0000"/>
                </a:solidFill>
                <a:latin typeface="Arial"/>
              </a:rPr>
              <a:t>Remember - patients and service users have a right to see information recorded about them.</a:t>
            </a:r>
          </a:p>
          <a:p>
            <a:pPr lvl="0"/>
            <a:r>
              <a:rPr lang="en-GB" sz="2200" dirty="0">
                <a:solidFill>
                  <a:srgbClr val="424D58"/>
                </a:solidFill>
                <a:latin typeface="Arial"/>
              </a:rPr>
              <a:t>Follow the TRFT’s policy for disposing of personal information.</a:t>
            </a:r>
          </a:p>
          <a:p>
            <a:pPr lvl="0"/>
            <a:r>
              <a:rPr lang="en-GB" sz="2200" dirty="0">
                <a:solidFill>
                  <a:srgbClr val="FF0000"/>
                </a:solidFill>
                <a:latin typeface="Arial"/>
              </a:rPr>
              <a:t>Know who is about – Have a sign-in procedure</a:t>
            </a:r>
            <a:r>
              <a:rPr lang="en-GB" dirty="0">
                <a:solidFill>
                  <a:srgbClr val="FF0000"/>
                </a:solidFill>
                <a:latin typeface="Arial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9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9752" y="483518"/>
            <a:ext cx="4752528" cy="529568"/>
          </a:xfrm>
          <a:prstGeom prst="rect">
            <a:avLst/>
          </a:prstGeom>
        </p:spPr>
        <p:txBody>
          <a:bodyPr vert="horz" lIns="0" tIns="0" rIns="0" bIns="0" rtlCol="0" anchor="t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Data Protection - Good Practice (con</a:t>
            </a:r>
            <a:r>
              <a:rPr lang="en-GB" sz="4000" dirty="0" smtClean="0">
                <a:solidFill>
                  <a:srgbClr val="005EB8"/>
                </a:solidFill>
                <a:latin typeface="Arial"/>
              </a:rPr>
              <a:t>t’</a:t>
            </a:r>
            <a:r>
              <a:rPr kumimoji="0" lang="en-GB" sz="4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)</a:t>
            </a: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</a:b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0000" y="1080000"/>
            <a:ext cx="7704000" cy="3435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Save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 records in a secure place that is easy to find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. </a:t>
            </a:r>
          </a:p>
          <a:p>
            <a:pPr marR="0"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Record information while 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the event is still fresh in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your mind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.</a:t>
            </a:r>
            <a:endParaRPr lang="en-GB" dirty="0">
              <a:solidFill>
                <a:srgbClr val="424D58"/>
              </a:solidFill>
              <a:latin typeface="Arial"/>
            </a:endParaRPr>
          </a:p>
          <a:p>
            <a:pPr lvl="0" fontAlgn="auto">
              <a:spcAft>
                <a:spcPts val="0"/>
              </a:spcAft>
            </a:pPr>
            <a:r>
              <a:rPr lang="en-GB" dirty="0">
                <a:solidFill>
                  <a:srgbClr val="424D58"/>
                </a:solidFill>
                <a:latin typeface="Arial"/>
              </a:rPr>
              <a:t>Make sure the information your record is accurate and up to date.</a:t>
            </a:r>
          </a:p>
          <a:p>
            <a:pPr lvl="0" fontAlgn="auto"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Arial"/>
              </a:rPr>
              <a:t>Report Incidents in a timely fashion – 72hr SIRI </a:t>
            </a:r>
            <a:r>
              <a:rPr lang="en-GB" dirty="0" smtClean="0">
                <a:solidFill>
                  <a:srgbClr val="FF0000"/>
                </a:solidFill>
                <a:latin typeface="Arial"/>
              </a:rPr>
              <a:t>deadline</a:t>
            </a:r>
            <a:endParaRPr lang="en-GB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21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91630"/>
            <a:ext cx="3429000" cy="2603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1630"/>
            <a:ext cx="3793272" cy="260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23728" y="843558"/>
            <a:ext cx="4703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increase the risk of a breach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38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59632" y="267494"/>
            <a:ext cx="6840760" cy="5295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Email Phishing, Malware and Macros </a:t>
            </a: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987574"/>
            <a:ext cx="4968552" cy="38680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Email though efficient has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risks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Criminals use email attachments and links to trick people into providing information.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Email attachments may be executable files that contain malicious software (malware).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(EXE files)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This is known as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phishing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 and the emails aim to force you to make a mistake.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Never give your login details to anyone.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If you receive an email requesting sensitive information that looks as though its from a colleague - double check by phoning the colleague.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Do not open links or attachments in unsolicited emails.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Report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 suspicious emails to </a:t>
            </a:r>
            <a:r>
              <a:rPr lang="en-GB" sz="1600" dirty="0" smtClean="0">
                <a:solidFill>
                  <a:srgbClr val="424D58"/>
                </a:solidFill>
                <a:latin typeface="Arial"/>
              </a:rPr>
              <a:t>the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 IT Service Desk (8844).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31590"/>
            <a:ext cx="288032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16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 txBox="1">
            <a:spLocks/>
          </p:cNvSpPr>
          <p:nvPr/>
        </p:nvSpPr>
        <p:spPr>
          <a:xfrm>
            <a:off x="1619672" y="1859593"/>
            <a:ext cx="6660312" cy="4835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000" b="1" kern="1200" spc="-4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</a:rPr>
              <a:t>Data Security Awareness Level 1</a:t>
            </a: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098" y="3867894"/>
            <a:ext cx="4035902" cy="63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9551"/>
            <a:ext cx="1487553" cy="993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5486"/>
            <a:ext cx="776284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59832" y="373522"/>
            <a:ext cx="4644088" cy="5295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Social Engineering</a:t>
            </a: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9611" y="1660424"/>
            <a:ext cx="6768752" cy="75039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 anchor="ctr"/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F0F0F"/>
                </a:solidFill>
                <a:latin typeface="Arial"/>
                <a:ea typeface="+mn-ea"/>
              </a:rPr>
              <a:t>On the </a:t>
            </a:r>
            <a:r>
              <a:rPr lang="en-US" sz="1200" b="1" dirty="0" smtClean="0">
                <a:solidFill>
                  <a:srgbClr val="0F0F0F"/>
                </a:solidFill>
                <a:latin typeface="Arial"/>
                <a:ea typeface="+mn-ea"/>
              </a:rPr>
              <a:t>phone: </a:t>
            </a:r>
            <a:r>
              <a:rPr lang="en-GB" sz="1200" dirty="0" smtClean="0">
                <a:solidFill>
                  <a:srgbClr val="0F0F0F"/>
                </a:solidFill>
                <a:latin typeface="Arial"/>
                <a:ea typeface="+mn-ea"/>
              </a:rPr>
              <a:t>A </a:t>
            </a:r>
            <a:r>
              <a:rPr lang="en-GB" sz="1200" dirty="0">
                <a:solidFill>
                  <a:srgbClr val="0F0F0F"/>
                </a:solidFill>
                <a:latin typeface="Arial"/>
                <a:ea typeface="+mn-ea"/>
              </a:rPr>
              <a:t>social engineer might call and pretend to be a fellow employee or a trusted outside authority (such as law enforcement or an auditor).</a:t>
            </a:r>
            <a:endParaRPr lang="en-GB" sz="1200" kern="0" dirty="0">
              <a:solidFill>
                <a:sysClr val="windowText" lastClr="000000"/>
              </a:solidFill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9611" y="2512527"/>
            <a:ext cx="6768752" cy="9529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 anchor="ctr"/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0F0F0F"/>
                </a:solidFill>
                <a:latin typeface="Arial"/>
                <a:ea typeface="+mn-ea"/>
              </a:rPr>
              <a:t>In the </a:t>
            </a:r>
            <a:r>
              <a:rPr lang="en-US" sz="1200" b="1" dirty="0" smtClean="0">
                <a:solidFill>
                  <a:srgbClr val="0F0F0F"/>
                </a:solidFill>
                <a:latin typeface="Arial"/>
                <a:ea typeface="+mn-ea"/>
              </a:rPr>
              <a:t>office: </a:t>
            </a:r>
            <a:r>
              <a:rPr lang="en-GB" sz="1200" dirty="0" smtClean="0">
                <a:solidFill>
                  <a:srgbClr val="0F0F0F"/>
                </a:solidFill>
                <a:latin typeface="Arial"/>
                <a:ea typeface="+mn-ea"/>
              </a:rPr>
              <a:t>"</a:t>
            </a:r>
            <a:r>
              <a:rPr lang="en-GB" sz="1200" dirty="0">
                <a:solidFill>
                  <a:srgbClr val="0F0F0F"/>
                </a:solidFill>
                <a:latin typeface="Arial"/>
                <a:ea typeface="+mn-ea"/>
              </a:rPr>
              <a:t>Can you hold the door for me? I don't have my key/access card on me." How often have you heard that in your building? While the person asking may not seem suspicious, this is a very common tactic used by social engineers.</a:t>
            </a:r>
            <a:endParaRPr lang="en-GB" sz="1200" kern="0" dirty="0">
              <a:solidFill>
                <a:sysClr val="windowText" lastClr="000000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9611" y="3588358"/>
            <a:ext cx="6768752" cy="10448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 anchor="ctr"/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rgbClr val="0F0F0F"/>
                </a:solidFill>
                <a:latin typeface="Arial"/>
                <a:ea typeface="+mn-ea"/>
              </a:rPr>
              <a:t>Online: </a:t>
            </a:r>
            <a:r>
              <a:rPr lang="en-GB" sz="1200" dirty="0" smtClean="0">
                <a:solidFill>
                  <a:srgbClr val="0F0F0F"/>
                </a:solidFill>
                <a:latin typeface="Arial"/>
                <a:ea typeface="+mn-ea"/>
              </a:rPr>
              <a:t>Social </a:t>
            </a:r>
            <a:r>
              <a:rPr lang="en-GB" sz="1200" dirty="0">
                <a:solidFill>
                  <a:srgbClr val="0F0F0F"/>
                </a:solidFill>
                <a:latin typeface="Arial"/>
                <a:ea typeface="+mn-ea"/>
              </a:rPr>
              <a:t>networking sites have opened a whole new door for social engineering scams</a:t>
            </a:r>
            <a:r>
              <a:rPr lang="en-GB" sz="1200" dirty="0">
                <a:solidFill>
                  <a:srgbClr val="FF0000"/>
                </a:solidFill>
                <a:latin typeface="Arial"/>
                <a:ea typeface="+mn-ea"/>
              </a:rPr>
              <a:t>. </a:t>
            </a:r>
            <a:r>
              <a:rPr lang="en-GB" sz="1200" dirty="0">
                <a:solidFill>
                  <a:srgbClr val="0F0F0F"/>
                </a:solidFill>
                <a:latin typeface="Arial"/>
                <a:ea typeface="+mn-ea"/>
              </a:rPr>
              <a:t>One of the latest involves the criminal posing as a Facebook </a:t>
            </a:r>
            <a:r>
              <a:rPr lang="en-GB" sz="1200" dirty="0">
                <a:solidFill>
                  <a:sysClr val="windowText" lastClr="000000"/>
                </a:solidFill>
                <a:latin typeface="Arial"/>
                <a:ea typeface="+mn-ea"/>
              </a:rPr>
              <a:t>"friend”. But you can never be certain the person you are talking to on Facebook is actually the real person. Criminals are ste</a:t>
            </a:r>
            <a:r>
              <a:rPr lang="en-GB" sz="1200" dirty="0">
                <a:solidFill>
                  <a:srgbClr val="0F0F0F"/>
                </a:solidFill>
                <a:latin typeface="Arial"/>
                <a:ea typeface="+mn-ea"/>
              </a:rPr>
              <a:t>aling passwords, hacking accounts and posing as friends for financial gain.</a:t>
            </a:r>
            <a:endParaRPr lang="en-GB" sz="1200" kern="0" dirty="0">
              <a:solidFill>
                <a:sysClr val="windowText" lastClr="000000"/>
              </a:solidFill>
              <a:latin typeface="Times New Roman"/>
              <a:ea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97394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srgbClr val="0F0F0F"/>
                </a:solidFill>
                <a:latin typeface="Arial"/>
              </a:rPr>
              <a:t>Those who want to steal data may use tricks to manipulate people to give access to valuable information. This is called social </a:t>
            </a:r>
            <a:r>
              <a:rPr lang="en-GB" sz="1600" dirty="0" smtClean="0">
                <a:solidFill>
                  <a:srgbClr val="0F0F0F"/>
                </a:solidFill>
                <a:latin typeface="Arial"/>
              </a:rPr>
              <a:t>engineering.</a:t>
            </a:r>
            <a:endParaRPr lang="en-GB" sz="1600" dirty="0">
              <a:solidFill>
                <a:srgbClr val="0F0F0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86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133962"/>
            <a:ext cx="3384376" cy="266429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GB" sz="2000" dirty="0" smtClean="0"/>
              <a:t>Patient and service user safety is supported when the </a:t>
            </a:r>
            <a:r>
              <a:rPr lang="en-GB" sz="2000" b="1" dirty="0" smtClean="0"/>
              <a:t>Confidentiality</a:t>
            </a:r>
            <a:r>
              <a:rPr lang="en-GB" sz="2000" dirty="0" smtClean="0"/>
              <a:t> of personal information is maintained, its </a:t>
            </a:r>
            <a:r>
              <a:rPr lang="en-GB" sz="2000" b="1" dirty="0" smtClean="0"/>
              <a:t>integrity</a:t>
            </a:r>
            <a:r>
              <a:rPr lang="en-GB" sz="2000" dirty="0" smtClean="0"/>
              <a:t> is protected against loss or damage, and the information is </a:t>
            </a:r>
            <a:r>
              <a:rPr lang="en-GB" sz="2000" b="1" dirty="0" smtClean="0"/>
              <a:t>available</a:t>
            </a:r>
            <a:r>
              <a:rPr lang="en-GB" sz="2000" dirty="0" smtClean="0"/>
              <a:t> to those who are authorised?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0679"/>
            <a:ext cx="3511550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4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435" y="-77678"/>
            <a:ext cx="7772400" cy="857250"/>
          </a:xfrm>
        </p:spPr>
        <p:txBody>
          <a:bodyPr/>
          <a:lstStyle/>
          <a:p>
            <a:r>
              <a:rPr lang="en-GB" sz="3000" b="1" kern="1200" spc="-40" dirty="0">
                <a:solidFill>
                  <a:srgbClr val="005EB8"/>
                </a:solidFill>
                <a:latin typeface="Arial"/>
              </a:rPr>
              <a:t>Data Security Incidents Trends </a:t>
            </a:r>
            <a:endParaRPr lang="en-GB" sz="2000" b="1" kern="1200" spc="-40" dirty="0">
              <a:solidFill>
                <a:srgbClr val="005EB8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48" y="627534"/>
            <a:ext cx="7561287" cy="393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771800" y="339502"/>
            <a:ext cx="4500072" cy="5295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Reporting Incidents</a:t>
            </a: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9580048"/>
              </p:ext>
            </p:extLst>
          </p:nvPr>
        </p:nvGraphicFramePr>
        <p:xfrm>
          <a:off x="827584" y="555526"/>
          <a:ext cx="7560839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99592" y="2427734"/>
            <a:ext cx="7632000" cy="8640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Consequences of breaches and incidents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/>
              </a:rPr>
              <a:t>Fine from the ICO of up to €20m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Reputation of the Trust/Loss of Public Confidence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 dirty="0">
                <a:solidFill>
                  <a:srgbClr val="005EB8"/>
                </a:solidFill>
                <a:latin typeface="Arial"/>
              </a:rPr>
              <a:t>I</a:t>
            </a:r>
            <a:r>
              <a:rPr lang="en-GB" sz="2000" dirty="0" smtClean="0">
                <a:solidFill>
                  <a:srgbClr val="005EB8"/>
                </a:solidFill>
                <a:latin typeface="Arial"/>
              </a:rPr>
              <a:t>ncidents</a:t>
            </a:r>
            <a:endParaRPr lang="en-GB" sz="2000" dirty="0">
              <a:solidFill>
                <a:srgbClr val="005EB8"/>
              </a:solidFill>
              <a:latin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 smtClean="0">
                <a:solidFill>
                  <a:srgbClr val="FF0000"/>
                </a:solidFill>
                <a:latin typeface="Arial"/>
              </a:rPr>
              <a:t>All incidents should be reported including near misses and Cyber (72hrs)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Notify</a:t>
            </a:r>
            <a:r>
              <a:rPr kumimoji="0" lang="en-GB" sz="1600" b="1" i="0" u="none" strike="noStrike" kern="1200" cap="none" spc="-4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IT if you receive suspicious emails or your PC is running slower than usual. Never attempt to disable things like anti-virus (auto update)</a:t>
            </a:r>
            <a:r>
              <a:rPr kumimoji="0" lang="en-GB" sz="16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sz="16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</a:br>
            <a:endParaRPr kumimoji="0" lang="en-GB" sz="1600" b="1" i="0" u="none" strike="noStrike" kern="1200" cap="none" spc="-4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71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31840" y="411510"/>
            <a:ext cx="3419952" cy="529568"/>
          </a:xfrm>
          <a:prstGeom prst="rect">
            <a:avLst/>
          </a:prstGeom>
        </p:spPr>
        <p:txBody>
          <a:bodyPr vert="horz" lIns="0" tIns="0" rIns="0" bIns="0" rtlCol="0" anchor="t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Rights of Individuals</a:t>
            </a: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</a:b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941078"/>
            <a:ext cx="7704000" cy="343596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Individuals have rights in relation to their information including: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Make subject access requests.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(Do it right)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Have inaccuracies corrected.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Have information erased (where it has not been relied upon to provide health or care).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Object to direct marketing.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Restrict the processing of their information.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Patient / service users might be able to view their record online – online access should not reveal information that they do not already know relating to 3rd parties.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56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DPA 1998 - Section 55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6334472" cy="1705891"/>
          </a:xfrm>
        </p:spPr>
        <p:txBody>
          <a:bodyPr/>
          <a:lstStyle/>
          <a:p>
            <a:r>
              <a:rPr lang="en-GB" dirty="0" smtClean="0"/>
              <a:t>Now DPA 2018 - Section 170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38886"/>
            <a:ext cx="8065429" cy="17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08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131840" y="195486"/>
            <a:ext cx="4284048" cy="5295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Good Practice</a:t>
            </a:r>
            <a:br>
              <a:rPr kumimoji="0" lang="en-GB" sz="3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</a:br>
            <a:endParaRPr kumimoji="0" lang="en-GB" sz="32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725054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Setting Passwords </a:t>
            </a:r>
            <a:r>
              <a:rPr lang="en-GB" sz="2000" b="1" dirty="0" smtClean="0">
                <a:solidFill>
                  <a:srgbClr val="FF0000"/>
                </a:solidFill>
              </a:rPr>
              <a:t>(a mix of characters)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Locking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Removable Drives </a:t>
            </a:r>
            <a:r>
              <a:rPr lang="en-GB" sz="2000" b="1" dirty="0" smtClean="0">
                <a:solidFill>
                  <a:srgbClr val="FF0000"/>
                </a:solidFill>
              </a:rPr>
              <a:t>(use company provided)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Untrusted Websites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Mobile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Disposal of Confidential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Clear Desks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Personal Use with authorisation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FF0000"/>
                </a:solidFill>
              </a:rPr>
              <a:t>Be aware of data security at home too</a:t>
            </a:r>
          </a:p>
        </p:txBody>
      </p:sp>
    </p:spTree>
    <p:extLst>
      <p:ext uri="{BB962C8B-B14F-4D97-AF65-F5344CB8AC3E}">
        <p14:creationId xmlns:p14="http://schemas.microsoft.com/office/powerpoint/2010/main" val="3084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123478"/>
            <a:ext cx="6480720" cy="45365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Postal checklist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dirty="0" smtClean="0">
                <a:solidFill>
                  <a:schemeClr val="tx1"/>
                </a:solidFill>
                <a:latin typeface="Arial"/>
              </a:rPr>
              <a:t>Read the TRFT Mail Management Policy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Ensure</a:t>
            </a:r>
            <a:r>
              <a:rPr kumimoji="0" lang="en-GB" sz="1400" b="0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you the correct envelope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050" b="0" noProof="0" dirty="0">
              <a:solidFill>
                <a:srgbClr val="005EB8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i="0" u="none" strike="noStrike" kern="1200" cap="none" spc="-40" normalizeH="0" baseline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Email</a:t>
            </a:r>
            <a:r>
              <a:rPr kumimoji="0" lang="en-GB" sz="1800" i="0" u="none" strike="noStrike" kern="1200" cap="none" spc="-40" normalizeH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 Checklist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baseline="0" noProof="0" dirty="0" smtClean="0">
                <a:solidFill>
                  <a:schemeClr val="tx1"/>
                </a:solidFill>
                <a:latin typeface="Arial"/>
              </a:rPr>
              <a:t>Read</a:t>
            </a:r>
            <a:r>
              <a:rPr lang="en-GB" sz="1400" b="0" noProof="0" dirty="0" smtClean="0">
                <a:solidFill>
                  <a:schemeClr val="tx1"/>
                </a:solidFill>
                <a:latin typeface="Arial"/>
              </a:rPr>
              <a:t> the IT Acceptable Use Policy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-4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Ensure</a:t>
            </a:r>
            <a:r>
              <a:rPr kumimoji="0" lang="en-GB" sz="1400" b="0" i="0" u="none" strike="noStrike" kern="1200" cap="none" spc="-4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the email system you are sending to, can receive sensitive information [secure].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baseline="0" noProof="0" dirty="0" smtClean="0">
                <a:solidFill>
                  <a:schemeClr val="tx1"/>
                </a:solidFill>
                <a:latin typeface="Arial"/>
              </a:rPr>
              <a:t>Refer</a:t>
            </a:r>
            <a:r>
              <a:rPr lang="en-GB" sz="1400" b="0" noProof="0" dirty="0" smtClean="0">
                <a:solidFill>
                  <a:schemeClr val="tx1"/>
                </a:solidFill>
                <a:latin typeface="Arial"/>
              </a:rPr>
              <a:t> to the IG Practical Guide – Do’s and Don’ts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dirty="0" smtClean="0">
                <a:solidFill>
                  <a:schemeClr val="tx1"/>
                </a:solidFill>
                <a:latin typeface="Arial"/>
              </a:rPr>
              <a:t>When using NHS Mail, make sure you pick the correct recipient.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b="0" dirty="0">
              <a:solidFill>
                <a:schemeClr val="tx1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800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Phone</a:t>
            </a:r>
            <a:r>
              <a:rPr kumimoji="0" lang="en-GB" sz="1800" i="0" u="none" strike="noStrike" kern="1200" cap="none" spc="-40" normalizeH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 Checklist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baseline="0" dirty="0" smtClean="0">
                <a:solidFill>
                  <a:schemeClr val="tx1"/>
                </a:solidFill>
                <a:latin typeface="Arial"/>
              </a:rPr>
              <a:t>Read</a:t>
            </a:r>
            <a:r>
              <a:rPr lang="en-GB" sz="1400" b="0" dirty="0" smtClean="0">
                <a:solidFill>
                  <a:schemeClr val="tx1"/>
                </a:solidFill>
                <a:latin typeface="Arial"/>
              </a:rPr>
              <a:t> the Use and Protection of Patient Information Policy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Always</a:t>
            </a:r>
            <a:r>
              <a:rPr kumimoji="0" lang="en-GB" sz="1400" b="0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</a:rPr>
              <a:t> ensure you know the identity of the person you are talking to.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baseline="0" dirty="0" smtClean="0">
                <a:solidFill>
                  <a:schemeClr val="tx1"/>
                </a:solidFill>
                <a:latin typeface="Arial"/>
              </a:rPr>
              <a:t>If in doubt do not disclose</a:t>
            </a:r>
            <a:r>
              <a:rPr lang="en-GB" sz="1400" b="0" dirty="0" smtClean="0">
                <a:solidFill>
                  <a:schemeClr val="tx1"/>
                </a:solidFill>
                <a:latin typeface="Arial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dirty="0" smtClean="0">
                <a:solidFill>
                  <a:srgbClr val="FF0000"/>
                </a:solidFill>
                <a:latin typeface="Arial"/>
              </a:rPr>
              <a:t>Don’t disclose information on answering machines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400" b="0" dirty="0" smtClean="0">
              <a:solidFill>
                <a:schemeClr val="tx1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800" dirty="0" smtClean="0">
                <a:solidFill>
                  <a:srgbClr val="005EB8"/>
                </a:solidFill>
                <a:latin typeface="Arial"/>
              </a:rPr>
              <a:t>Fax Checklist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dirty="0" smtClean="0">
                <a:solidFill>
                  <a:schemeClr val="tx1"/>
                </a:solidFill>
                <a:latin typeface="Arial"/>
              </a:rPr>
              <a:t>Read the Fax and Safe Haven Policies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dirty="0" smtClean="0">
                <a:solidFill>
                  <a:srgbClr val="FF0000"/>
                </a:solidFill>
                <a:latin typeface="Arial"/>
              </a:rPr>
              <a:t>Only to be used as a last resort – ideally not to be used for PID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0" dirty="0" smtClean="0">
                <a:solidFill>
                  <a:schemeClr val="tx1"/>
                </a:solidFill>
                <a:latin typeface="Arial"/>
              </a:rPr>
              <a:t>Ensure you follow the Safe Haven procedures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800" b="0" dirty="0" smtClean="0">
              <a:solidFill>
                <a:srgbClr val="005EB8"/>
              </a:solidFill>
              <a:latin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9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9552" y="1923678"/>
            <a:ext cx="6492875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ts val="51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0" b="1" kern="0" spc="-300" dirty="0" smtClean="0">
                <a:solidFill>
                  <a:srgbClr val="C22DB9"/>
                </a:solidFill>
                <a:latin typeface="+mj-lt"/>
                <a:ea typeface="+mn-ea"/>
                <a:cs typeface="Arial (Body)"/>
              </a:rPr>
              <a:t>Any questions</a:t>
            </a:r>
          </a:p>
          <a:p>
            <a:pPr eaLnBrk="1" hangingPunct="1">
              <a:lnSpc>
                <a:spcPts val="516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6000" b="1" kern="0" spc="-300" dirty="0" smtClean="0">
                <a:solidFill>
                  <a:srgbClr val="C22DB9"/>
                </a:solidFill>
                <a:latin typeface="+mj-lt"/>
                <a:ea typeface="+mn-ea"/>
                <a:cs typeface="Arial (Body)"/>
              </a:rPr>
              <a:t>or feedback?</a:t>
            </a:r>
          </a:p>
          <a:p>
            <a:pPr marL="0" marR="0" lvl="0" indent="0" defTabSz="914400" rtl="0" eaLnBrk="1" fontAlgn="base" latinLnBrk="0" hangingPunct="1">
              <a:lnSpc>
                <a:spcPts val="55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kern="0" baseline="0" dirty="0" smtClean="0">
              <a:solidFill>
                <a:srgbClr val="800000"/>
              </a:solidFill>
              <a:latin typeface="+mn-lt"/>
              <a:ea typeface="+mn-ea"/>
            </a:endParaRPr>
          </a:p>
          <a:p>
            <a:pPr marL="0" marR="0" lvl="0" indent="0" defTabSz="914400" rtl="0" eaLnBrk="1" fontAlgn="base" latinLnBrk="0" hangingPunct="1">
              <a:lnSpc>
                <a:spcPts val="556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04226"/>
            <a:ext cx="7815749" cy="64623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39552" y="1321819"/>
            <a:ext cx="5652200" cy="2715886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Data Security has always been important.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More complex now technology is so central to delivery of health and care.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Uses technology so does not pose unacceptable risk to organisation or patients / service users.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We all have a duty to protect people’s information in a safe and secure manner.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8224" y="1059582"/>
            <a:ext cx="1873007" cy="93610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087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F0F0F"/>
                </a:solidFill>
                <a:latin typeface="Arial"/>
                <a:ea typeface="+mn-ea"/>
              </a:rPr>
              <a:t>Technology enables us to deliver a better quality of care</a:t>
            </a:r>
            <a:endParaRPr lang="en-GB" sz="1200" dirty="0">
              <a:solidFill>
                <a:srgbClr val="0F0F0F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01578" y="2211710"/>
            <a:ext cx="1859653" cy="93610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087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F0F0F"/>
                </a:solidFill>
                <a:latin typeface="Arial"/>
                <a:ea typeface="+mn-ea"/>
              </a:rPr>
              <a:t>Information can be shared more quickly</a:t>
            </a:r>
            <a:endParaRPr lang="en-GB" sz="1200" dirty="0">
              <a:solidFill>
                <a:srgbClr val="0F0F0F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88224" y="3363838"/>
            <a:ext cx="1903313" cy="92341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087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F0F0F"/>
                </a:solidFill>
                <a:latin typeface="Arial"/>
                <a:ea typeface="+mn-ea"/>
              </a:rPr>
              <a:t>Powerful analysis can be performed to improve the future of care</a:t>
            </a:r>
            <a:endParaRPr lang="en-GB" sz="1200" dirty="0">
              <a:solidFill>
                <a:srgbClr val="0F0F0F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0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20000" y="360000"/>
            <a:ext cx="3491960" cy="529568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Safe data, safe care</a:t>
            </a: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</a:b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</a:b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19622"/>
            <a:ext cx="3744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rgbClr val="424D58"/>
                </a:solidFill>
                <a:latin typeface="Arial"/>
              </a:rPr>
              <a:t>Good </a:t>
            </a:r>
            <a:r>
              <a:rPr lang="en-GB" sz="1400" dirty="0">
                <a:solidFill>
                  <a:srgbClr val="424D58"/>
                </a:solidFill>
                <a:latin typeface="Arial"/>
              </a:rPr>
              <a:t>information underpins good care</a:t>
            </a:r>
            <a:r>
              <a:rPr lang="en-GB" sz="1400" dirty="0" smtClean="0">
                <a:solidFill>
                  <a:srgbClr val="424D58"/>
                </a:solidFill>
                <a:latin typeface="Arial"/>
              </a:rPr>
              <a:t>. Patient </a:t>
            </a:r>
            <a:r>
              <a:rPr lang="en-GB" sz="1400" dirty="0">
                <a:solidFill>
                  <a:srgbClr val="424D58"/>
                </a:solidFill>
                <a:latin typeface="Arial"/>
              </a:rPr>
              <a:t>and service user safety is </a:t>
            </a:r>
            <a:r>
              <a:rPr lang="en-GB" sz="1400" dirty="0" smtClean="0">
                <a:solidFill>
                  <a:srgbClr val="424D58"/>
                </a:solidFill>
                <a:latin typeface="Arial"/>
              </a:rPr>
              <a:t>supported by: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>
                <a:solidFill>
                  <a:srgbClr val="424D58"/>
                </a:solidFill>
                <a:latin typeface="Arial"/>
              </a:rPr>
              <a:t>Confidentiality</a:t>
            </a: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>
                <a:solidFill>
                  <a:srgbClr val="424D58"/>
                </a:solidFill>
                <a:latin typeface="Arial"/>
              </a:rPr>
              <a:t>Integrity, </a:t>
            </a:r>
            <a:r>
              <a:rPr lang="en-GB" sz="1400" dirty="0">
                <a:solidFill>
                  <a:srgbClr val="424D58"/>
                </a:solidFill>
                <a:latin typeface="Arial"/>
              </a:rPr>
              <a:t>and </a:t>
            </a:r>
            <a:endParaRPr lang="en-GB" sz="1400" dirty="0" smtClean="0">
              <a:solidFill>
                <a:srgbClr val="424D58"/>
              </a:solidFill>
              <a:latin typeface="Arial"/>
            </a:endParaRPr>
          </a:p>
          <a:p>
            <a:pPr marL="742950" lvl="1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1400" dirty="0" smtClean="0">
                <a:solidFill>
                  <a:srgbClr val="424D58"/>
                </a:solidFill>
                <a:latin typeface="Arial"/>
              </a:rPr>
              <a:t>Accessibility.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rgbClr val="424D58"/>
                </a:solidFill>
                <a:latin typeface="Arial"/>
              </a:rPr>
              <a:t>Patients / service users must feel assured that their information is used appropriately.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1800" dirty="0">
              <a:solidFill>
                <a:srgbClr val="424D58"/>
              </a:solidFill>
              <a:latin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7574"/>
            <a:ext cx="2158171" cy="299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87574"/>
            <a:ext cx="2163763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757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0000" y="360000"/>
            <a:ext cx="3852000" cy="62757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-4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Types of information</a:t>
            </a: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15566"/>
            <a:ext cx="3968750" cy="15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6143" y="2715766"/>
            <a:ext cx="7704000" cy="151216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In health and care settings, </a:t>
            </a:r>
            <a:r>
              <a:rPr lang="en-GB" dirty="0" smtClean="0"/>
              <a:t>there are various </a:t>
            </a:r>
            <a:r>
              <a:rPr lang="en-GB" dirty="0"/>
              <a:t>types of personal </a:t>
            </a:r>
            <a:r>
              <a:rPr lang="en-GB" dirty="0" smtClean="0"/>
              <a:t>information. </a:t>
            </a:r>
            <a:endParaRPr lang="en-GB" dirty="0"/>
          </a:p>
          <a:p>
            <a:r>
              <a:rPr lang="en-GB" dirty="0"/>
              <a:t>It is important to be able to identify these different types of information so that they can be appropriately protected when they are used and shared.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3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10166" y="256562"/>
            <a:ext cx="7632000" cy="5295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Types of information</a:t>
            </a: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20000" y="819491"/>
            <a:ext cx="7704000" cy="307592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In health and care settings, you might see: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Confidential information.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Sensitive information.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Personal information.</a:t>
            </a:r>
          </a:p>
          <a:p>
            <a:pPr lvl="1" fontAlgn="auto">
              <a:spcAft>
                <a:spcPts val="0"/>
              </a:spcAft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Pseudonymised information </a:t>
            </a:r>
            <a:r>
              <a:rPr lang="en-GB" sz="1600" dirty="0" smtClean="0">
                <a:solidFill>
                  <a:srgbClr val="FF0000"/>
                </a:solidFill>
              </a:rPr>
              <a:t>(cannot contain names and addresses)</a:t>
            </a: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Anonymised information. </a:t>
            </a:r>
            <a:r>
              <a:rPr kumimoji="0" lang="en-GB" sz="2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(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cannot be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personal or confidential)</a:t>
            </a:r>
            <a:endParaRPr kumimoji="0" lang="en-GB" sz="21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           Health and care information is valuable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80803" y="3507855"/>
            <a:ext cx="1780540" cy="10407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087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F0F0F"/>
                </a:solidFill>
                <a:latin typeface="Arial"/>
                <a:ea typeface="+mn-ea"/>
              </a:rPr>
              <a:t>Losing information, including paper records, over the phone, via faxes, loss of computers or mobiles phones</a:t>
            </a:r>
            <a:endParaRPr lang="en-GB" sz="1200" dirty="0">
              <a:solidFill>
                <a:srgbClr val="0F0F0F"/>
              </a:solidFill>
              <a:latin typeface="Times New Roman"/>
              <a:ea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896" y="3507854"/>
            <a:ext cx="1780540" cy="104076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087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F0F0F"/>
                </a:solidFill>
                <a:latin typeface="Arial"/>
                <a:ea typeface="+mn-ea"/>
              </a:rPr>
              <a:t>Theft of information, such as by clicking on links to fake websites (phishing)</a:t>
            </a:r>
            <a:endParaRPr lang="en-GB" sz="1200" dirty="0">
              <a:solidFill>
                <a:srgbClr val="0F0F0F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42610" y="3508490"/>
            <a:ext cx="1780540" cy="104013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3087"/>
            </a:solidFill>
            <a:prstDash val="solid"/>
          </a:ln>
          <a:effectLst/>
        </p:spPr>
        <p:txBody>
          <a:bodyPr wrap="square" rtlCol="0" anchor="ctr">
            <a:noAutofit/>
          </a:bodyPr>
          <a:lstStyle/>
          <a:p>
            <a:pPr algn="ct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100" dirty="0">
                <a:solidFill>
                  <a:srgbClr val="0F0F0F"/>
                </a:solidFill>
                <a:latin typeface="Arial"/>
                <a:ea typeface="+mn-ea"/>
              </a:rPr>
              <a:t>Insecure storage and disposal of information leading to loss or theft</a:t>
            </a:r>
            <a:endParaRPr lang="en-GB" sz="1200" dirty="0">
              <a:solidFill>
                <a:srgbClr val="0F0F0F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4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640" y="267494"/>
            <a:ext cx="6444288" cy="52956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-40" normalizeH="0" baseline="0" noProof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Common law duty of confidentiality</a:t>
            </a: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20000" y="1080000"/>
            <a:ext cx="7704000" cy="34359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Information that individuals disclose in confidence should not be used or shared further without a 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lawful reason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: The lawful reasons are: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The consent of the individual. </a:t>
            </a:r>
            <a:r>
              <a:rPr lang="en-GB" sz="1600" noProof="0" dirty="0" smtClean="0">
                <a:solidFill>
                  <a:srgbClr val="FF0000"/>
                </a:solidFill>
                <a:latin typeface="Arial"/>
              </a:rPr>
              <a:t>(personal information)</a:t>
            </a: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Where there is a legal reason to disclose information.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Where there is a public interest justification.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A decision to disclose without consent should be made by senior staff.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300" b="0" i="0" u="none" strike="noStrike" kern="1200" cap="none" spc="0" normalizeH="0" baseline="0" noProof="0" dirty="0" smtClean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24D5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735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67744" y="699542"/>
            <a:ext cx="4428064" cy="529568"/>
          </a:xfrm>
          <a:prstGeom prst="rect">
            <a:avLst/>
          </a:prstGeom>
        </p:spPr>
        <p:txBody>
          <a:bodyPr vert="horz" lIns="0" tIns="0" rIns="0" bIns="0" rtlCol="0" anchor="t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spc="-4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>Confidentiality – Good practice</a:t>
            </a:r>
            <a: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  <a:t/>
            </a:r>
            <a:br>
              <a:rPr kumimoji="0" lang="en-GB" sz="3000" b="1" i="0" u="none" strike="noStrike" kern="1200" cap="none" spc="-40" normalizeH="0" baseline="0" noProof="0" dirty="0" smtClean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/>
              </a:rPr>
            </a:br>
            <a:endParaRPr kumimoji="0" lang="en-GB" sz="3000" b="1" i="0" u="none" strike="noStrike" kern="1200" cap="none" spc="-4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1419622"/>
            <a:ext cx="3960440" cy="9361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75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4D58"/>
                </a:solidFill>
                <a:effectLst/>
                <a:uLnTx/>
                <a:uFillTx/>
                <a:latin typeface="Arial"/>
              </a:rPr>
              <a:t>We have a legal duty to respect  the privacy and to use personal information appropriately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9622"/>
            <a:ext cx="3908425" cy="2268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75563" y="4013917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985" y="2427734"/>
            <a:ext cx="8359981" cy="2363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424D58"/>
                </a:solidFill>
                <a:latin typeface="Arial"/>
              </a:rPr>
              <a:t>The main aspects of confidentiality </a:t>
            </a:r>
            <a:endParaRPr lang="en-GB" sz="1800" dirty="0" smtClean="0">
              <a:solidFill>
                <a:srgbClr val="424D58"/>
              </a:solidFill>
              <a:latin typeface="Arial"/>
            </a:endParaRPr>
          </a:p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srgbClr val="424D58"/>
                </a:solidFill>
                <a:latin typeface="Arial"/>
              </a:rPr>
              <a:t> </a:t>
            </a:r>
            <a:r>
              <a:rPr lang="en-GB" sz="1800" dirty="0" smtClean="0">
                <a:solidFill>
                  <a:srgbClr val="424D58"/>
                </a:solidFill>
                <a:latin typeface="Arial"/>
              </a:rPr>
              <a:t>     good practice </a:t>
            </a:r>
            <a:r>
              <a:rPr lang="en-GB" sz="1800" dirty="0">
                <a:solidFill>
                  <a:srgbClr val="424D58"/>
                </a:solidFill>
                <a:latin typeface="Arial"/>
              </a:rPr>
              <a:t>are: 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500" dirty="0">
                <a:solidFill>
                  <a:srgbClr val="424D58"/>
                </a:solidFill>
                <a:latin typeface="Arial"/>
              </a:rPr>
              <a:t>Informing people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500" dirty="0">
                <a:solidFill>
                  <a:srgbClr val="424D58"/>
                </a:solidFill>
                <a:latin typeface="Arial"/>
              </a:rPr>
              <a:t>Sharing information for care</a:t>
            </a:r>
          </a:p>
          <a:p>
            <a:pPr marL="742950" lvl="1" indent="-2857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sz="1500" dirty="0">
                <a:solidFill>
                  <a:srgbClr val="424D58"/>
                </a:solidFill>
                <a:latin typeface="Arial"/>
              </a:rPr>
              <a:t>Sharing information for non-care</a:t>
            </a:r>
          </a:p>
          <a:p>
            <a:pPr lvl="1" fontAlgn="auto">
              <a:spcAft>
                <a:spcPts val="0"/>
              </a:spcAft>
              <a:defRPr/>
            </a:pPr>
            <a:endParaRPr lang="en-GB" sz="1500" dirty="0" smtClean="0">
              <a:solidFill>
                <a:srgbClr val="FF0000"/>
              </a:solidFill>
              <a:latin typeface="Arial"/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GB" sz="1500" dirty="0" smtClean="0">
                <a:solidFill>
                  <a:srgbClr val="FF0000"/>
                </a:solidFill>
                <a:latin typeface="Arial"/>
              </a:rPr>
              <a:t>It </a:t>
            </a:r>
            <a:r>
              <a:rPr lang="en-GB" sz="1500" dirty="0">
                <a:solidFill>
                  <a:srgbClr val="FF0000"/>
                </a:solidFill>
                <a:latin typeface="Arial"/>
              </a:rPr>
              <a:t>is not necessary to get consent every time you subsequently share for the same purpose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32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95486"/>
            <a:ext cx="7772400" cy="1145282"/>
          </a:xfrm>
        </p:spPr>
        <p:txBody>
          <a:bodyPr/>
          <a:lstStyle/>
          <a:p>
            <a:r>
              <a:rPr lang="en-GB" sz="3200" dirty="0" smtClean="0"/>
              <a:t>GDPR incorporated into UK law as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smtClean="0">
                <a:solidFill>
                  <a:srgbClr val="326EC0"/>
                </a:solidFill>
              </a:rPr>
              <a:t>Data Protection Act 2018</a:t>
            </a:r>
            <a:endParaRPr lang="en-GB" b="1" u="sng" dirty="0">
              <a:solidFill>
                <a:srgbClr val="326E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3598"/>
            <a:ext cx="7772400" cy="3086100"/>
          </a:xfrm>
        </p:spPr>
        <p:txBody>
          <a:bodyPr/>
          <a:lstStyle/>
          <a:p>
            <a:pPr marL="0" indent="0" algn="ctr">
              <a:buNone/>
            </a:pPr>
            <a:endParaRPr lang="en-GB" sz="2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Organisations </a:t>
            </a:r>
            <a:r>
              <a:rPr lang="en-GB" sz="2000" b="1" dirty="0">
                <a:solidFill>
                  <a:srgbClr val="FF0000"/>
                </a:solidFill>
              </a:rPr>
              <a:t>can be fined or face legal </a:t>
            </a:r>
            <a:r>
              <a:rPr lang="en-GB" sz="2000" b="1" dirty="0" smtClean="0">
                <a:solidFill>
                  <a:srgbClr val="FF0000"/>
                </a:solidFill>
              </a:rPr>
              <a:t>action</a:t>
            </a: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 </a:t>
            </a:r>
            <a:r>
              <a:rPr lang="en-GB" sz="2000" b="1" dirty="0">
                <a:solidFill>
                  <a:srgbClr val="FF0000"/>
                </a:solidFill>
              </a:rPr>
              <a:t>for breaching the principles </a:t>
            </a:r>
            <a:r>
              <a:rPr lang="en-GB" sz="2000" b="1" dirty="0" smtClean="0">
                <a:solidFill>
                  <a:srgbClr val="FF0000"/>
                </a:solidFill>
              </a:rPr>
              <a:t>of </a:t>
            </a:r>
            <a:r>
              <a:rPr lang="en-GB" sz="2000" b="1" dirty="0">
                <a:solidFill>
                  <a:srgbClr val="FF0000"/>
                </a:solidFill>
              </a:rPr>
              <a:t>the Act</a:t>
            </a:r>
            <a:r>
              <a:rPr lang="en-GB" sz="2000" b="1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  <a:defRPr/>
            </a:pPr>
            <a:r>
              <a:rPr lang="en-GB" sz="1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6 </a:t>
            </a:r>
            <a:r>
              <a:rPr lang="en-GB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Data Protection Principles</a:t>
            </a:r>
          </a:p>
          <a:p>
            <a:pPr marL="674688" lvl="1">
              <a:buFont typeface="Wingdings" panose="05000000000000000000" pitchFamily="2" charset="2"/>
              <a:buChar char="Ø"/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Lawfulness, fairness and transparency</a:t>
            </a:r>
          </a:p>
          <a:p>
            <a:pPr marL="674688" lvl="1">
              <a:buFont typeface="Wingdings" panose="05000000000000000000" pitchFamily="2" charset="2"/>
              <a:buChar char="Ø"/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Purpose limitation -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Specified, explicit and legitimate purpose.</a:t>
            </a:r>
          </a:p>
          <a:p>
            <a:pPr marL="674688" lvl="1">
              <a:buFont typeface="Wingdings" panose="05000000000000000000" pitchFamily="2" charset="2"/>
              <a:buChar char="Ø"/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Data minimisation –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adequate, relevant and limited to what is necessary.</a:t>
            </a:r>
          </a:p>
          <a:p>
            <a:pPr marL="674688" lvl="1">
              <a:buFont typeface="Wingdings" panose="05000000000000000000" pitchFamily="2" charset="2"/>
              <a:buChar char="Ø"/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Accuracy –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accurate and where necessary kept up to date.</a:t>
            </a:r>
          </a:p>
          <a:p>
            <a:pPr marL="674688" lvl="1">
              <a:buFont typeface="Wingdings" panose="05000000000000000000" pitchFamily="2" charset="2"/>
              <a:buChar char="Ø"/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Storage limitation –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kept in a form which permits identification of data subjects for no longer than is necessary.</a:t>
            </a:r>
          </a:p>
          <a:p>
            <a:pPr marL="674688" lvl="1">
              <a:buFont typeface="Wingdings" panose="05000000000000000000" pitchFamily="2" charset="2"/>
              <a:buChar char="Ø"/>
              <a:defRPr/>
            </a:pP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Appropriate Security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– data is secure and processed in line with organisational measures.</a:t>
            </a:r>
          </a:p>
          <a:p>
            <a:pPr marL="0" indent="0">
              <a:buNone/>
            </a:pPr>
            <a:endParaRPr lang="en-GB" sz="1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43608" y="4083918"/>
            <a:ext cx="632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GB" sz="1600" dirty="0">
                <a:solidFill>
                  <a:srgbClr val="FF0000"/>
                </a:solidFill>
              </a:rPr>
              <a:t>You as an individual can also be held responsible for a data breach </a:t>
            </a:r>
          </a:p>
          <a:p>
            <a:pPr marL="0" indent="0" algn="ctr">
              <a:buNone/>
            </a:pPr>
            <a:r>
              <a:rPr lang="en-GB" sz="1600" dirty="0">
                <a:solidFill>
                  <a:srgbClr val="FF0000"/>
                </a:solidFill>
              </a:rPr>
              <a:t>under the Data Protection Act </a:t>
            </a:r>
            <a:r>
              <a:rPr lang="en-GB" sz="1600" dirty="0" smtClean="0">
                <a:solidFill>
                  <a:srgbClr val="FF0000"/>
                </a:solidFill>
              </a:rPr>
              <a:t>2018/GDPR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304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RFT Template Corporate">
  <a:themeElements>
    <a:clrScheme name="Presentation - Corpo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 - Corporate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54" charset="-128"/>
            <a:cs typeface="Osaka" pitchFamily="-5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pitchFamily="-54" charset="-128"/>
            <a:cs typeface="Osaka" pitchFamily="-54" charset="-128"/>
          </a:defRPr>
        </a:defPPr>
      </a:lstStyle>
    </a:lnDef>
  </a:objectDefaults>
  <a:extraClrSchemeLst>
    <a:extraClrScheme>
      <a:clrScheme name="Presentation - Corpo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- Corpo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- Corpo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RFT Powerpoint Template 2017.potx" id="{7913FA7E-E8BA-4581-B3F9-5A9FDDEFC85D}" vid="{B7660A31-FF5F-46D5-A8BC-BC5D3675507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25843</TotalTime>
  <Words>2011</Words>
  <Application>Microsoft Office PowerPoint</Application>
  <PresentationFormat>On-screen Show (16:9)</PresentationFormat>
  <Paragraphs>236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TRFT Template Corporate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GDPR incorporated into UK law as Data Protection Act 2018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Security Incidents Trends </vt:lpstr>
      <vt:lpstr>PowerPoint Presentation</vt:lpstr>
      <vt:lpstr>PowerPoint Presentation</vt:lpstr>
      <vt:lpstr>DPA 1998 - Section 55</vt:lpstr>
      <vt:lpstr>PowerPoint Presentation</vt:lpstr>
      <vt:lpstr>PowerPoint Presentation</vt:lpstr>
      <vt:lpstr>PowerPoint Presentation</vt:lpstr>
    </vt:vector>
  </TitlesOfParts>
  <Manager/>
  <Company>The Rotherham NHS Foundation Trust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subject>Powerpoint template for Rotherham Foundation Trust&amp;lt;/p&amp;gt;</dc:subject>
  <dc:creator>John Slater</dc:creator>
  <cp:keywords>TRFT Powerpojnt Template</cp:keywords>
  <dc:description/>
  <cp:lastModifiedBy>Stowe Derek, IG Assurance and Security Manager</cp:lastModifiedBy>
  <cp:revision>547</cp:revision>
  <cp:lastPrinted>2018-08-21T08:43:41Z</cp:lastPrinted>
  <dcterms:created xsi:type="dcterms:W3CDTF">2017-01-26T12:30:22Z</dcterms:created>
  <dcterms:modified xsi:type="dcterms:W3CDTF">2018-10-31T09:58:30Z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tContentLanguage">
    <vt:i4>2057</vt:i4>
  </property>
  <property fmtid="{D5CDD505-2E9C-101B-9397-08002B2CF9AE}" pid="3" name="EktQuickLink">
    <vt:lpwstr>DownloadAsset.aspx?id=4762</vt:lpwstr>
  </property>
  <property fmtid="{D5CDD505-2E9C-101B-9397-08002B2CF9AE}" pid="4" name="EktContentType">
    <vt:i4>101</vt:i4>
  </property>
  <property fmtid="{D5CDD505-2E9C-101B-9397-08002B2CF9AE}" pid="5" name="EktContentSubType">
    <vt:i4>0</vt:i4>
  </property>
  <property fmtid="{D5CDD505-2E9C-101B-9397-08002B2CF9AE}" pid="6" name="EktFolderName">
    <vt:lpwstr/>
  </property>
  <property fmtid="{D5CDD505-2E9C-101B-9397-08002B2CF9AE}" pid="7" name="EktCmsPath">
    <vt:lpwstr>&amp;lt;p&amp;gt;Microsoft Powerpoint template for Rotherham Foundation Trust&amp;lt;/p&amp;gt;</vt:lpwstr>
  </property>
  <property fmtid="{D5CDD505-2E9C-101B-9397-08002B2CF9AE}" pid="8" name="EktExpiryType">
    <vt:i4>1</vt:i4>
  </property>
  <property fmtid="{D5CDD505-2E9C-101B-9397-08002B2CF9AE}" pid="9" name="EktDateCreated">
    <vt:lpwstr>21/07/00002011</vt:lpwstr>
  </property>
  <property fmtid="{D5CDD505-2E9C-101B-9397-08002B2CF9AE}" pid="10" name="EktDateModified">
    <vt:filetime>2011-12-09T00:00:00Z</vt:filetime>
  </property>
  <property fmtid="{D5CDD505-2E9C-101B-9397-08002B2CF9AE}" pid="11" name="EktTaxCategory">
    <vt:lpwstr/>
  </property>
  <property fmtid="{D5CDD505-2E9C-101B-9397-08002B2CF9AE}" pid="12" name="EktDisabledTaxCategory">
    <vt:lpwstr/>
  </property>
  <property fmtid="{D5CDD505-2E9C-101B-9397-08002B2CF9AE}" pid="13" name="EktCmsSize">
    <vt:i4>1057792</vt:i4>
  </property>
  <property fmtid="{D5CDD505-2E9C-101B-9397-08002B2CF9AE}" pid="14" name="EktSearchable">
    <vt:i4>1</vt:i4>
  </property>
  <property fmtid="{D5CDD505-2E9C-101B-9397-08002B2CF9AE}" pid="15" name="EktEDescription">
    <vt:lpwstr>Summary &amp;lt;p&amp;gt;Microsoft Powerpoint template for Rotherham Foundation Trust&amp;lt;/p&amp;gt;</vt:lpwstr>
  </property>
</Properties>
</file>